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4" r:id="rId2"/>
    <p:sldMasterId id="2147483676" r:id="rId3"/>
  </p:sldMasterIdLst>
  <p:notesMasterIdLst>
    <p:notesMasterId r:id="rId4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8" r:id="rId32"/>
    <p:sldId id="408" r:id="rId33"/>
    <p:sldId id="362" r:id="rId34"/>
    <p:sldId id="324" r:id="rId35"/>
    <p:sldId id="284" r:id="rId36"/>
    <p:sldId id="421" r:id="rId37"/>
    <p:sldId id="422" r:id="rId38"/>
    <p:sldId id="420" r:id="rId39"/>
    <p:sldId id="374" r:id="rId40"/>
    <p:sldId id="377" r:id="rId41"/>
    <p:sldId id="379" r:id="rId42"/>
    <p:sldId id="386" r:id="rId43"/>
    <p:sldId id="390" r:id="rId44"/>
    <p:sldId id="391" r:id="rId45"/>
    <p:sldId id="398" r:id="rId46"/>
    <p:sldId id="413" r:id="rId47"/>
    <p:sldId id="423" r:id="rId48"/>
  </p:sldIdLst>
  <p:sldSz cx="18288000" cy="13716000"/>
  <p:notesSz cx="6858000" cy="9144000"/>
  <p:embeddedFontLst>
    <p:embeddedFont>
      <p:font typeface="Belleza" pitchFamily="2" charset="77"/>
      <p:regular r:id="rId50"/>
    </p:embeddedFont>
    <p:embeddedFont>
      <p:font typeface="Garamond" panose="02020404030301010803" pitchFamily="18" charset="0"/>
      <p:regular r:id="rId51"/>
      <p:bold r:id="rId52"/>
      <p:italic r:id="rId53"/>
      <p:boldItalic r:id="rId54"/>
    </p:embeddedFont>
    <p:embeddedFont>
      <p:font typeface="Helvetica Neue" panose="02000503000000020004" pitchFamily="2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Roboto Black" panose="02000000000000000000" pitchFamily="2" charset="0"/>
      <p:bold r:id="rId63"/>
      <p:boldItalic r:id="rId64"/>
    </p:embeddedFont>
    <p:embeddedFont>
      <p:font typeface="Roboto Light" panose="02000000000000000000" pitchFamily="2" charset="0"/>
      <p:regular r:id="rId65"/>
      <p:bold r:id="rId66"/>
      <p:italic r:id="rId67"/>
      <p:boldItalic r:id="rId68"/>
    </p:embeddedFont>
    <p:embeddedFont>
      <p:font typeface="Roboto Medium" panose="02000000000000000000" pitchFamily="2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h1Tnw/9Z7T6NT1KgvTsky078V3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3742"/>
  </p:normalViewPr>
  <p:slideViewPr>
    <p:cSldViewPr snapToGrid="0">
      <p:cViewPr varScale="1">
        <p:scale>
          <a:sx n="60" d="100"/>
          <a:sy n="60" d="100"/>
        </p:scale>
        <p:origin x="1960" y="184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94B1A-8E84-4ACC-91CF-F94DC2883A21}" type="doc">
      <dgm:prSet loTypeId="urn:microsoft.com/office/officeart/2005/8/layout/process1" loCatId="process" qsTypeId="urn:microsoft.com/office/officeart/2005/8/quickstyle/simple2" qsCatId="simple" csTypeId="urn:microsoft.com/office/officeart/2005/8/colors/accent6_2" csCatId="accent6" phldr="1"/>
      <dgm:spPr/>
    </dgm:pt>
    <dgm:pt modelId="{0D9241F7-AD61-46F7-BA2C-E9A71838B15B}">
      <dgm:prSet phldrT="[Texto]"/>
      <dgm:spPr/>
      <dgm:t>
        <a:bodyPr/>
        <a:lstStyle/>
        <a:p>
          <a:r>
            <a:rPr lang="es-ES" dirty="0"/>
            <a:t>Objetivo/s</a:t>
          </a:r>
        </a:p>
      </dgm:t>
    </dgm:pt>
    <dgm:pt modelId="{A691D20D-86D8-497F-AE47-7BE2F3F5E5C2}" type="parTrans" cxnId="{457B9CA3-FDF1-4B3E-A7CD-B69BDCC4E455}">
      <dgm:prSet/>
      <dgm:spPr/>
      <dgm:t>
        <a:bodyPr/>
        <a:lstStyle/>
        <a:p>
          <a:endParaRPr lang="es-ES"/>
        </a:p>
      </dgm:t>
    </dgm:pt>
    <dgm:pt modelId="{328FFED9-38AB-4641-A9F6-AC61EAC28A9A}" type="sibTrans" cxnId="{457B9CA3-FDF1-4B3E-A7CD-B69BDCC4E455}">
      <dgm:prSet/>
      <dgm:spPr/>
      <dgm:t>
        <a:bodyPr/>
        <a:lstStyle/>
        <a:p>
          <a:endParaRPr lang="es-ES"/>
        </a:p>
      </dgm:t>
    </dgm:pt>
    <dgm:pt modelId="{BB696AA9-24E9-4C28-B8B0-461CEB71E7B0}">
      <dgm:prSet phldrT="[Texto]"/>
      <dgm:spPr/>
      <dgm:t>
        <a:bodyPr/>
        <a:lstStyle/>
        <a:p>
          <a:r>
            <a:rPr lang="es-ES" dirty="0"/>
            <a:t>Acción/es</a:t>
          </a:r>
        </a:p>
      </dgm:t>
    </dgm:pt>
    <dgm:pt modelId="{ABFD50D9-1EED-4AD0-87FA-67346BCD581B}" type="parTrans" cxnId="{1517BA34-BE7F-4F8E-8E0D-FED08C604406}">
      <dgm:prSet/>
      <dgm:spPr/>
      <dgm:t>
        <a:bodyPr/>
        <a:lstStyle/>
        <a:p>
          <a:endParaRPr lang="es-ES"/>
        </a:p>
      </dgm:t>
    </dgm:pt>
    <dgm:pt modelId="{BA2F8E17-5276-4F69-A8ED-0A2EE120CA68}" type="sibTrans" cxnId="{1517BA34-BE7F-4F8E-8E0D-FED08C604406}">
      <dgm:prSet/>
      <dgm:spPr/>
      <dgm:t>
        <a:bodyPr/>
        <a:lstStyle/>
        <a:p>
          <a:endParaRPr lang="es-ES"/>
        </a:p>
      </dgm:t>
    </dgm:pt>
    <dgm:pt modelId="{000D6084-83C9-4A2F-8447-C0C17D0180BA}">
      <dgm:prSet phldrT="[Texto]"/>
      <dgm:spPr/>
      <dgm:t>
        <a:bodyPr/>
        <a:lstStyle/>
        <a:p>
          <a:r>
            <a:rPr lang="es-ES" dirty="0"/>
            <a:t>Resultado/s</a:t>
          </a:r>
        </a:p>
      </dgm:t>
    </dgm:pt>
    <dgm:pt modelId="{721FBEF0-5D7D-4C08-81FA-18DEDF15936C}" type="parTrans" cxnId="{7430ECE5-8D98-46F5-8D24-B5F0B801E264}">
      <dgm:prSet/>
      <dgm:spPr/>
      <dgm:t>
        <a:bodyPr/>
        <a:lstStyle/>
        <a:p>
          <a:endParaRPr lang="es-ES"/>
        </a:p>
      </dgm:t>
    </dgm:pt>
    <dgm:pt modelId="{8D0F3BA9-EA38-4BCA-AE8B-1B4512F2FFF6}" type="sibTrans" cxnId="{7430ECE5-8D98-46F5-8D24-B5F0B801E264}">
      <dgm:prSet/>
      <dgm:spPr/>
      <dgm:t>
        <a:bodyPr/>
        <a:lstStyle/>
        <a:p>
          <a:endParaRPr lang="es-ES"/>
        </a:p>
      </dgm:t>
    </dgm:pt>
    <dgm:pt modelId="{55349AEC-84E9-425D-925C-4297B4E52635}" type="pres">
      <dgm:prSet presAssocID="{64594B1A-8E84-4ACC-91CF-F94DC2883A21}" presName="Name0" presStyleCnt="0">
        <dgm:presLayoutVars>
          <dgm:dir/>
          <dgm:resizeHandles val="exact"/>
        </dgm:presLayoutVars>
      </dgm:prSet>
      <dgm:spPr/>
    </dgm:pt>
    <dgm:pt modelId="{C585BD54-1C5A-4848-9BA7-1BF74708AED2}" type="pres">
      <dgm:prSet presAssocID="{0D9241F7-AD61-46F7-BA2C-E9A71838B15B}" presName="node" presStyleLbl="node1" presStyleIdx="0" presStyleCnt="3">
        <dgm:presLayoutVars>
          <dgm:bulletEnabled val="1"/>
        </dgm:presLayoutVars>
      </dgm:prSet>
      <dgm:spPr/>
    </dgm:pt>
    <dgm:pt modelId="{5BB65180-96DB-4B32-BDCE-88231389AC16}" type="pres">
      <dgm:prSet presAssocID="{328FFED9-38AB-4641-A9F6-AC61EAC28A9A}" presName="sibTrans" presStyleLbl="sibTrans2D1" presStyleIdx="0" presStyleCnt="2"/>
      <dgm:spPr/>
    </dgm:pt>
    <dgm:pt modelId="{FEF7E881-BA03-4A4C-B4FA-7A2D3CCDAD2A}" type="pres">
      <dgm:prSet presAssocID="{328FFED9-38AB-4641-A9F6-AC61EAC28A9A}" presName="connectorText" presStyleLbl="sibTrans2D1" presStyleIdx="0" presStyleCnt="2"/>
      <dgm:spPr/>
    </dgm:pt>
    <dgm:pt modelId="{2E48370A-4B62-4DA1-ADCC-05D68DA8F8AE}" type="pres">
      <dgm:prSet presAssocID="{BB696AA9-24E9-4C28-B8B0-461CEB71E7B0}" presName="node" presStyleLbl="node1" presStyleIdx="1" presStyleCnt="3">
        <dgm:presLayoutVars>
          <dgm:bulletEnabled val="1"/>
        </dgm:presLayoutVars>
      </dgm:prSet>
      <dgm:spPr/>
    </dgm:pt>
    <dgm:pt modelId="{A409C6CB-2754-45A4-BD07-2E2D946517CA}" type="pres">
      <dgm:prSet presAssocID="{BA2F8E17-5276-4F69-A8ED-0A2EE120CA68}" presName="sibTrans" presStyleLbl="sibTrans2D1" presStyleIdx="1" presStyleCnt="2"/>
      <dgm:spPr/>
    </dgm:pt>
    <dgm:pt modelId="{26513DEA-041F-4864-8C5E-0AEC1D98D03C}" type="pres">
      <dgm:prSet presAssocID="{BA2F8E17-5276-4F69-A8ED-0A2EE120CA68}" presName="connectorText" presStyleLbl="sibTrans2D1" presStyleIdx="1" presStyleCnt="2"/>
      <dgm:spPr/>
    </dgm:pt>
    <dgm:pt modelId="{A39A5BA3-DE18-468A-9492-43F30B060368}" type="pres">
      <dgm:prSet presAssocID="{000D6084-83C9-4A2F-8447-C0C17D0180BA}" presName="node" presStyleLbl="node1" presStyleIdx="2" presStyleCnt="3">
        <dgm:presLayoutVars>
          <dgm:bulletEnabled val="1"/>
        </dgm:presLayoutVars>
      </dgm:prSet>
      <dgm:spPr/>
    </dgm:pt>
  </dgm:ptLst>
  <dgm:cxnLst>
    <dgm:cxn modelId="{32825408-FC13-4D6E-9B77-CDBBC8C8096A}" type="presOf" srcId="{BB696AA9-24E9-4C28-B8B0-461CEB71E7B0}" destId="{2E48370A-4B62-4DA1-ADCC-05D68DA8F8AE}" srcOrd="0" destOrd="0" presId="urn:microsoft.com/office/officeart/2005/8/layout/process1"/>
    <dgm:cxn modelId="{1517BA34-BE7F-4F8E-8E0D-FED08C604406}" srcId="{64594B1A-8E84-4ACC-91CF-F94DC2883A21}" destId="{BB696AA9-24E9-4C28-B8B0-461CEB71E7B0}" srcOrd="1" destOrd="0" parTransId="{ABFD50D9-1EED-4AD0-87FA-67346BCD581B}" sibTransId="{BA2F8E17-5276-4F69-A8ED-0A2EE120CA68}"/>
    <dgm:cxn modelId="{8407C059-D771-4C23-A52D-74E0A6D495E7}" type="presOf" srcId="{000D6084-83C9-4A2F-8447-C0C17D0180BA}" destId="{A39A5BA3-DE18-468A-9492-43F30B060368}" srcOrd="0" destOrd="0" presId="urn:microsoft.com/office/officeart/2005/8/layout/process1"/>
    <dgm:cxn modelId="{27D50393-A0B2-4341-B75F-97EF2D7513CE}" type="presOf" srcId="{0D9241F7-AD61-46F7-BA2C-E9A71838B15B}" destId="{C585BD54-1C5A-4848-9BA7-1BF74708AED2}" srcOrd="0" destOrd="0" presId="urn:microsoft.com/office/officeart/2005/8/layout/process1"/>
    <dgm:cxn modelId="{457B9CA3-FDF1-4B3E-A7CD-B69BDCC4E455}" srcId="{64594B1A-8E84-4ACC-91CF-F94DC2883A21}" destId="{0D9241F7-AD61-46F7-BA2C-E9A71838B15B}" srcOrd="0" destOrd="0" parTransId="{A691D20D-86D8-497F-AE47-7BE2F3F5E5C2}" sibTransId="{328FFED9-38AB-4641-A9F6-AC61EAC28A9A}"/>
    <dgm:cxn modelId="{168522BD-2B2D-4E42-921F-8FF2AC47093A}" type="presOf" srcId="{64594B1A-8E84-4ACC-91CF-F94DC2883A21}" destId="{55349AEC-84E9-425D-925C-4297B4E52635}" srcOrd="0" destOrd="0" presId="urn:microsoft.com/office/officeart/2005/8/layout/process1"/>
    <dgm:cxn modelId="{9B1DCBC2-8545-44BC-BFA3-F376170BB76F}" type="presOf" srcId="{BA2F8E17-5276-4F69-A8ED-0A2EE120CA68}" destId="{A409C6CB-2754-45A4-BD07-2E2D946517CA}" srcOrd="0" destOrd="0" presId="urn:microsoft.com/office/officeart/2005/8/layout/process1"/>
    <dgm:cxn modelId="{CF4A2AE0-E056-41FA-B013-EC0E3833F57F}" type="presOf" srcId="{BA2F8E17-5276-4F69-A8ED-0A2EE120CA68}" destId="{26513DEA-041F-4864-8C5E-0AEC1D98D03C}" srcOrd="1" destOrd="0" presId="urn:microsoft.com/office/officeart/2005/8/layout/process1"/>
    <dgm:cxn modelId="{945C95E4-6368-4A54-9C96-5D17FAFDBFFF}" type="presOf" srcId="{328FFED9-38AB-4641-A9F6-AC61EAC28A9A}" destId="{5BB65180-96DB-4B32-BDCE-88231389AC16}" srcOrd="0" destOrd="0" presId="urn:microsoft.com/office/officeart/2005/8/layout/process1"/>
    <dgm:cxn modelId="{7430ECE5-8D98-46F5-8D24-B5F0B801E264}" srcId="{64594B1A-8E84-4ACC-91CF-F94DC2883A21}" destId="{000D6084-83C9-4A2F-8447-C0C17D0180BA}" srcOrd="2" destOrd="0" parTransId="{721FBEF0-5D7D-4C08-81FA-18DEDF15936C}" sibTransId="{8D0F3BA9-EA38-4BCA-AE8B-1B4512F2FFF6}"/>
    <dgm:cxn modelId="{2A8023EA-F37E-41B1-8D2C-EB8F08835E89}" type="presOf" srcId="{328FFED9-38AB-4641-A9F6-AC61EAC28A9A}" destId="{FEF7E881-BA03-4A4C-B4FA-7A2D3CCDAD2A}" srcOrd="1" destOrd="0" presId="urn:microsoft.com/office/officeart/2005/8/layout/process1"/>
    <dgm:cxn modelId="{D2672EEA-E828-4D99-AFDE-A9EA80F847BC}" type="presParOf" srcId="{55349AEC-84E9-425D-925C-4297B4E52635}" destId="{C585BD54-1C5A-4848-9BA7-1BF74708AED2}" srcOrd="0" destOrd="0" presId="urn:microsoft.com/office/officeart/2005/8/layout/process1"/>
    <dgm:cxn modelId="{406559BC-6E6A-4320-A53B-D8378CC537C0}" type="presParOf" srcId="{55349AEC-84E9-425D-925C-4297B4E52635}" destId="{5BB65180-96DB-4B32-BDCE-88231389AC16}" srcOrd="1" destOrd="0" presId="urn:microsoft.com/office/officeart/2005/8/layout/process1"/>
    <dgm:cxn modelId="{B95AEC1C-395B-4014-B6D2-160C755BE40A}" type="presParOf" srcId="{5BB65180-96DB-4B32-BDCE-88231389AC16}" destId="{FEF7E881-BA03-4A4C-B4FA-7A2D3CCDAD2A}" srcOrd="0" destOrd="0" presId="urn:microsoft.com/office/officeart/2005/8/layout/process1"/>
    <dgm:cxn modelId="{2D9341FA-B544-4152-A6E3-DF40E0F471F2}" type="presParOf" srcId="{55349AEC-84E9-425D-925C-4297B4E52635}" destId="{2E48370A-4B62-4DA1-ADCC-05D68DA8F8AE}" srcOrd="2" destOrd="0" presId="urn:microsoft.com/office/officeart/2005/8/layout/process1"/>
    <dgm:cxn modelId="{EB0B2260-B352-4A65-A54C-58B75B258DB5}" type="presParOf" srcId="{55349AEC-84E9-425D-925C-4297B4E52635}" destId="{A409C6CB-2754-45A4-BD07-2E2D946517CA}" srcOrd="3" destOrd="0" presId="urn:microsoft.com/office/officeart/2005/8/layout/process1"/>
    <dgm:cxn modelId="{43190757-41D7-44C3-833E-B387FA42155E}" type="presParOf" srcId="{A409C6CB-2754-45A4-BD07-2E2D946517CA}" destId="{26513DEA-041F-4864-8C5E-0AEC1D98D03C}" srcOrd="0" destOrd="0" presId="urn:microsoft.com/office/officeart/2005/8/layout/process1"/>
    <dgm:cxn modelId="{CFFC5A42-C7DC-4C00-8720-D198220F986D}" type="presParOf" srcId="{55349AEC-84E9-425D-925C-4297B4E52635}" destId="{A39A5BA3-DE18-468A-9492-43F30B06036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5BD54-1C5A-4848-9BA7-1BF74708AED2}">
      <dsp:nvSpPr>
        <dsp:cNvPr id="0" name=""/>
        <dsp:cNvSpPr/>
      </dsp:nvSpPr>
      <dsp:spPr>
        <a:xfrm>
          <a:off x="10715" y="6193"/>
          <a:ext cx="3202781" cy="19216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Objetivo/s</a:t>
          </a:r>
        </a:p>
      </dsp:txBody>
      <dsp:txXfrm>
        <a:off x="66999" y="62477"/>
        <a:ext cx="3090213" cy="1809100"/>
      </dsp:txXfrm>
    </dsp:sp>
    <dsp:sp modelId="{5BB65180-96DB-4B32-BDCE-88231389AC16}">
      <dsp:nvSpPr>
        <dsp:cNvPr id="0" name=""/>
        <dsp:cNvSpPr/>
      </dsp:nvSpPr>
      <dsp:spPr>
        <a:xfrm>
          <a:off x="3533775" y="569883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3533775" y="728741"/>
        <a:ext cx="475292" cy="476573"/>
      </dsp:txXfrm>
    </dsp:sp>
    <dsp:sp modelId="{2E48370A-4B62-4DA1-ADCC-05D68DA8F8AE}">
      <dsp:nvSpPr>
        <dsp:cNvPr id="0" name=""/>
        <dsp:cNvSpPr/>
      </dsp:nvSpPr>
      <dsp:spPr>
        <a:xfrm>
          <a:off x="4494609" y="6193"/>
          <a:ext cx="3202781" cy="19216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Acción/es</a:t>
          </a:r>
        </a:p>
      </dsp:txBody>
      <dsp:txXfrm>
        <a:off x="4550893" y="62477"/>
        <a:ext cx="3090213" cy="1809100"/>
      </dsp:txXfrm>
    </dsp:sp>
    <dsp:sp modelId="{A409C6CB-2754-45A4-BD07-2E2D946517CA}">
      <dsp:nvSpPr>
        <dsp:cNvPr id="0" name=""/>
        <dsp:cNvSpPr/>
      </dsp:nvSpPr>
      <dsp:spPr>
        <a:xfrm>
          <a:off x="8017668" y="569883"/>
          <a:ext cx="678989" cy="794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8017668" y="728741"/>
        <a:ext cx="475292" cy="476573"/>
      </dsp:txXfrm>
    </dsp:sp>
    <dsp:sp modelId="{A39A5BA3-DE18-468A-9492-43F30B060368}">
      <dsp:nvSpPr>
        <dsp:cNvPr id="0" name=""/>
        <dsp:cNvSpPr/>
      </dsp:nvSpPr>
      <dsp:spPr>
        <a:xfrm>
          <a:off x="8978503" y="6193"/>
          <a:ext cx="3202781" cy="19216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Resultado/s</a:t>
          </a:r>
        </a:p>
      </dsp:txBody>
      <dsp:txXfrm>
        <a:off x="9034787" y="62477"/>
        <a:ext cx="3090213" cy="1809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96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96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96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Drag Picture and Send to 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Drag Picture and Send to 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2" name="Google Shape;39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Drag Picture and Send to 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987267" y="3228895"/>
            <a:ext cx="789813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:notes"/>
          <p:cNvSpPr txBox="1">
            <a:spLocks noGrp="1"/>
          </p:cNvSpPr>
          <p:nvPr>
            <p:ph type="sldNum" idx="12"/>
          </p:nvPr>
        </p:nvSpPr>
        <p:spPr>
          <a:xfrm>
            <a:off x="5592225" y="6456613"/>
            <a:ext cx="4278154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20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Drag Picture and Send to 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07cef275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307cef275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307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710407" y="4861440"/>
            <a:ext cx="5683250" cy="460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4023993" y="9721110"/>
            <a:ext cx="3078427" cy="51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594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710407" y="4861440"/>
            <a:ext cx="5683250" cy="460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4023993" y="9721110"/>
            <a:ext cx="3078427" cy="51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504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710407" y="4861440"/>
            <a:ext cx="5683250" cy="460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4023993" y="9721110"/>
            <a:ext cx="3078427" cy="51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82" tIns="47528" rIns="95082" bIns="47528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384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95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2286000" y="2244726"/>
            <a:ext cx="13716000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2286000" y="7204076"/>
            <a:ext cx="13716000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1257300" y="12712700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6057900" y="12712700"/>
            <a:ext cx="6172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12915900" y="12712700"/>
            <a:ext cx="41148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p41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" name="Google Shape;60;p41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42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42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2"/>
          <p:cNvSpPr>
            <a:spLocks noGrp="1"/>
          </p:cNvSpPr>
          <p:nvPr>
            <p:ph type="pic" idx="2"/>
          </p:nvPr>
        </p:nvSpPr>
        <p:spPr>
          <a:xfrm>
            <a:off x="0" y="4330700"/>
            <a:ext cx="7661225" cy="43322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43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" name="Google Shape;67;p43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3"/>
          <p:cNvSpPr>
            <a:spLocks noGrp="1"/>
          </p:cNvSpPr>
          <p:nvPr>
            <p:ph type="pic" idx="2"/>
          </p:nvPr>
        </p:nvSpPr>
        <p:spPr>
          <a:xfrm>
            <a:off x="0" y="4244975"/>
            <a:ext cx="9143260" cy="52355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4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" name="Google Shape;71;p44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4"/>
          <p:cNvSpPr>
            <a:spLocks noGrp="1"/>
          </p:cNvSpPr>
          <p:nvPr>
            <p:ph type="pic" idx="2"/>
          </p:nvPr>
        </p:nvSpPr>
        <p:spPr>
          <a:xfrm>
            <a:off x="9145191" y="3372803"/>
            <a:ext cx="9143260" cy="69865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45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5" name="Google Shape;75;p45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5"/>
          <p:cNvSpPr>
            <a:spLocks noGrp="1"/>
          </p:cNvSpPr>
          <p:nvPr>
            <p:ph type="pic" idx="2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7" name="Google Shape;77;p45"/>
          <p:cNvSpPr>
            <a:spLocks noGrp="1"/>
          </p:cNvSpPr>
          <p:nvPr>
            <p:ph type="pic" idx="3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8" name="Google Shape;78;p45"/>
          <p:cNvSpPr>
            <a:spLocks noGrp="1"/>
          </p:cNvSpPr>
          <p:nvPr>
            <p:ph type="pic" idx="4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/>
          <p:nvPr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0" y="0"/>
            <a:ext cx="18287999" cy="1397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456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3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3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61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4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4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6386820" y="1211580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81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5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6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33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3;p33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6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0" y="1447800"/>
            <a:ext cx="18287999" cy="8915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123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Google Shape;37;p8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" name="Google Shape;38;p8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>
            <a:spLocks noGrp="1"/>
          </p:cNvSpPr>
          <p:nvPr>
            <p:ph type="pic" idx="2"/>
          </p:nvPr>
        </p:nvSpPr>
        <p:spPr>
          <a:xfrm>
            <a:off x="1" y="3556003"/>
            <a:ext cx="7661226" cy="5644446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3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43;p9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44;p9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>
            <a:spLocks noGrp="1"/>
          </p:cNvSpPr>
          <p:nvPr>
            <p:ph type="pic" idx="2"/>
          </p:nvPr>
        </p:nvSpPr>
        <p:spPr>
          <a:xfrm>
            <a:off x="0" y="3372807"/>
            <a:ext cx="9143260" cy="698659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5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" name="Google Shape;49;p10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" name="Google Shape;50;p10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9145190" y="3372807"/>
            <a:ext cx="9143260" cy="698659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4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" name="Google Shape;55;p11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" name="Google Shape;56;p11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>
            <a:spLocks noGrp="1"/>
          </p:cNvSpPr>
          <p:nvPr>
            <p:ph type="pic" idx="2"/>
          </p:nvPr>
        </p:nvSpPr>
        <p:spPr>
          <a:xfrm>
            <a:off x="1518754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8" name="Google Shape;58;p11"/>
          <p:cNvSpPr>
            <a:spLocks noGrp="1"/>
          </p:cNvSpPr>
          <p:nvPr>
            <p:ph type="pic" idx="3"/>
          </p:nvPr>
        </p:nvSpPr>
        <p:spPr>
          <a:xfrm>
            <a:off x="6466823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" name="Google Shape;59;p11"/>
          <p:cNvSpPr>
            <a:spLocks noGrp="1"/>
          </p:cNvSpPr>
          <p:nvPr>
            <p:ph type="pic" idx="4"/>
          </p:nvPr>
        </p:nvSpPr>
        <p:spPr>
          <a:xfrm>
            <a:off x="11249796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37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Pad Air">
  <p:cSld name="1_iPad Ai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>
            <a:spLocks noGrp="1"/>
          </p:cNvSpPr>
          <p:nvPr>
            <p:ph type="pic" idx="2"/>
          </p:nvPr>
        </p:nvSpPr>
        <p:spPr>
          <a:xfrm>
            <a:off x="0" y="-1"/>
            <a:ext cx="18287999" cy="675338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2729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0" y="0"/>
            <a:ext cx="18287999" cy="1397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1442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3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3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13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4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4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6386820" y="1211580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9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34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34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5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10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6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5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0" y="1447800"/>
            <a:ext cx="18287999" cy="8915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3064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Google Shape;37;p8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" name="Google Shape;38;p8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>
            <a:spLocks noGrp="1"/>
          </p:cNvSpPr>
          <p:nvPr>
            <p:ph type="pic" idx="2"/>
          </p:nvPr>
        </p:nvSpPr>
        <p:spPr>
          <a:xfrm>
            <a:off x="1" y="3556003"/>
            <a:ext cx="7661226" cy="5644446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7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43;p9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44;p9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>
            <a:spLocks noGrp="1"/>
          </p:cNvSpPr>
          <p:nvPr>
            <p:ph type="pic" idx="2"/>
          </p:nvPr>
        </p:nvSpPr>
        <p:spPr>
          <a:xfrm>
            <a:off x="0" y="3372807"/>
            <a:ext cx="9143260" cy="698659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5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" name="Google Shape;49;p10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" name="Google Shape;50;p10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9145190" y="3372807"/>
            <a:ext cx="9143260" cy="698659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48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>
            <a:off x="16482058" y="12133264"/>
            <a:ext cx="505949" cy="67627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" name="Google Shape;55;p11"/>
          <p:cNvCxnSpPr/>
          <p:nvPr/>
        </p:nvCxnSpPr>
        <p:spPr>
          <a:xfrm>
            <a:off x="4077360" y="12558714"/>
            <a:ext cx="12163032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" name="Google Shape;56;p11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232" y="11747501"/>
            <a:ext cx="2767842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>
            <a:spLocks noGrp="1"/>
          </p:cNvSpPr>
          <p:nvPr>
            <p:ph type="pic" idx="2"/>
          </p:nvPr>
        </p:nvSpPr>
        <p:spPr>
          <a:xfrm>
            <a:off x="1518754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8" name="Google Shape;58;p11"/>
          <p:cNvSpPr>
            <a:spLocks noGrp="1"/>
          </p:cNvSpPr>
          <p:nvPr>
            <p:ph type="pic" idx="3"/>
          </p:nvPr>
        </p:nvSpPr>
        <p:spPr>
          <a:xfrm>
            <a:off x="6466823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" name="Google Shape;59;p11"/>
          <p:cNvSpPr>
            <a:spLocks noGrp="1"/>
          </p:cNvSpPr>
          <p:nvPr>
            <p:ph type="pic" idx="4"/>
          </p:nvPr>
        </p:nvSpPr>
        <p:spPr>
          <a:xfrm>
            <a:off x="11249796" y="3753556"/>
            <a:ext cx="1371422" cy="182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6386820" y="12096750"/>
            <a:ext cx="6964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6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Pad Air">
  <p:cSld name="1_iPad Ai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>
            <a:spLocks noGrp="1"/>
          </p:cNvSpPr>
          <p:nvPr>
            <p:ph type="pic" idx="2"/>
          </p:nvPr>
        </p:nvSpPr>
        <p:spPr>
          <a:xfrm>
            <a:off x="0" y="-1"/>
            <a:ext cx="18287999" cy="675338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284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555807"/>
      </p:ext>
    </p:extLst>
  </p:cSld>
  <p:clrMapOvr>
    <a:masterClrMapping/>
  </p:clrMapOvr>
  <p:transition spd="med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12EF8-FA34-4A2D-A6BC-EA4452D0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E1EB51-4F5B-49DB-A67B-AF3209B06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0D3392-7C0D-4F5A-92D6-875BD183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E02B5-A2A0-4D7E-B94B-50BC2CFF4230}" type="datetimeFigureOut">
              <a:rPr lang="es-ES" smtClean="0"/>
              <a:t>10/10/24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FDBD37-228B-441E-84AD-6A3FC484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FB697D-9E26-4A4C-BD2B-96404E19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E381-A5FD-47F1-B2FD-7957E092EC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18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ftfolio-1">
  <p:cSld name="porftfolio-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5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" name="Google Shape;30;p35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5"/>
          <p:cNvSpPr>
            <a:spLocks noGrp="1"/>
          </p:cNvSpPr>
          <p:nvPr>
            <p:ph type="pic" idx="2"/>
          </p:nvPr>
        </p:nvSpPr>
        <p:spPr>
          <a:xfrm>
            <a:off x="6750845" y="4356100"/>
            <a:ext cx="4791075" cy="3451225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35"/>
          <p:cNvSpPr>
            <a:spLocks noGrp="1"/>
          </p:cNvSpPr>
          <p:nvPr>
            <p:ph type="pic" idx="3"/>
          </p:nvPr>
        </p:nvSpPr>
        <p:spPr>
          <a:xfrm>
            <a:off x="11713371" y="4356099"/>
            <a:ext cx="4824412" cy="3451226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5"/>
          <p:cNvSpPr>
            <a:spLocks noGrp="1"/>
          </p:cNvSpPr>
          <p:nvPr>
            <p:ph type="pic" idx="4"/>
          </p:nvPr>
        </p:nvSpPr>
        <p:spPr>
          <a:xfrm>
            <a:off x="1815163" y="4356100"/>
            <a:ext cx="4788617" cy="345122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eet the Team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36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" name="Google Shape;36;p36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6"/>
          <p:cNvSpPr>
            <a:spLocks noGrp="1"/>
          </p:cNvSpPr>
          <p:nvPr>
            <p:ph type="pic" idx="2"/>
          </p:nvPr>
        </p:nvSpPr>
        <p:spPr>
          <a:xfrm>
            <a:off x="1981600" y="4477848"/>
            <a:ext cx="3200400" cy="32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" name="Google Shape;38;p36"/>
          <p:cNvSpPr>
            <a:spLocks noGrp="1"/>
          </p:cNvSpPr>
          <p:nvPr>
            <p:ph type="pic" idx="3"/>
          </p:nvPr>
        </p:nvSpPr>
        <p:spPr>
          <a:xfrm>
            <a:off x="5803857" y="4477848"/>
            <a:ext cx="3200400" cy="32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" name="Google Shape;39;p36"/>
          <p:cNvSpPr>
            <a:spLocks noGrp="1"/>
          </p:cNvSpPr>
          <p:nvPr>
            <p:ph type="pic" idx="4"/>
          </p:nvPr>
        </p:nvSpPr>
        <p:spPr>
          <a:xfrm>
            <a:off x="9461457" y="4477848"/>
            <a:ext cx="3200400" cy="32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" name="Google Shape;40;p36"/>
          <p:cNvSpPr>
            <a:spLocks noGrp="1"/>
          </p:cNvSpPr>
          <p:nvPr>
            <p:ph type="pic" idx="5"/>
          </p:nvPr>
        </p:nvSpPr>
        <p:spPr>
          <a:xfrm>
            <a:off x="13119057" y="4477848"/>
            <a:ext cx="3200400" cy="3200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-2">
  <p:cSld name="Portfolio-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37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" name="Google Shape;43;p37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7"/>
          <p:cNvSpPr>
            <a:spLocks noGrp="1"/>
          </p:cNvSpPr>
          <p:nvPr>
            <p:ph type="pic" idx="2"/>
          </p:nvPr>
        </p:nvSpPr>
        <p:spPr>
          <a:xfrm>
            <a:off x="5678485" y="4176713"/>
            <a:ext cx="3476116" cy="3749232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7"/>
          <p:cNvSpPr>
            <a:spLocks noGrp="1"/>
          </p:cNvSpPr>
          <p:nvPr>
            <p:ph type="pic" idx="3"/>
          </p:nvPr>
        </p:nvSpPr>
        <p:spPr>
          <a:xfrm>
            <a:off x="9254578" y="4176713"/>
            <a:ext cx="7042750" cy="70612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7"/>
          <p:cNvSpPr>
            <a:spLocks noGrp="1"/>
          </p:cNvSpPr>
          <p:nvPr>
            <p:ph type="pic" idx="4"/>
          </p:nvPr>
        </p:nvSpPr>
        <p:spPr>
          <a:xfrm>
            <a:off x="2096539" y="8067053"/>
            <a:ext cx="3476116" cy="31708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Our-Clients">
  <p:cSld name="44_Our-Clien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38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" name="Google Shape;49;p38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8"/>
          <p:cNvSpPr>
            <a:spLocks noGrp="1"/>
          </p:cNvSpPr>
          <p:nvPr>
            <p:ph type="pic" idx="2"/>
          </p:nvPr>
        </p:nvSpPr>
        <p:spPr>
          <a:xfrm>
            <a:off x="-3846" y="4311649"/>
            <a:ext cx="18291845" cy="45227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39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" name="Google Shape;53;p39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Pad Air">
  <p:cSld name="1_iPad Ai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40"/>
          <p:cNvCxnSpPr/>
          <p:nvPr/>
        </p:nvCxnSpPr>
        <p:spPr>
          <a:xfrm>
            <a:off x="4468813" y="12555538"/>
            <a:ext cx="1173162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" name="Google Shape;56;p40" descr="UGR-MARCA-02-monocrom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0"/>
          <p:cNvSpPr>
            <a:spLocks noGrp="1"/>
          </p:cNvSpPr>
          <p:nvPr>
            <p:ph type="pic" idx="2"/>
          </p:nvPr>
        </p:nvSpPr>
        <p:spPr>
          <a:xfrm>
            <a:off x="-1" y="-1"/>
            <a:ext cx="18288001" cy="67533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50" tIns="121925" rIns="243850" bIns="1219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50" tIns="121925" rIns="243850" bIns="121925" anchor="t" anchorCtr="0">
            <a:noAutofit/>
          </a:bodyPr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480948" algn="l" rtl="0">
              <a:spcBef>
                <a:spcPts val="795"/>
              </a:spcBef>
              <a:spcAft>
                <a:spcPts val="0"/>
              </a:spcAft>
              <a:buClr>
                <a:schemeClr val="dk1"/>
              </a:buClr>
              <a:buSzPts val="3974"/>
              <a:buFont typeface="Arial"/>
              <a:buChar char="•"/>
              <a:defRPr sz="39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80948" algn="l" rtl="0">
              <a:spcBef>
                <a:spcPts val="795"/>
              </a:spcBef>
              <a:spcAft>
                <a:spcPts val="0"/>
              </a:spcAft>
              <a:buClr>
                <a:schemeClr val="dk1"/>
              </a:buClr>
              <a:buSzPts val="3974"/>
              <a:buFont typeface="Arial"/>
              <a:buChar char="•"/>
              <a:defRPr sz="39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80948" algn="l" rtl="0">
              <a:spcBef>
                <a:spcPts val="795"/>
              </a:spcBef>
              <a:spcAft>
                <a:spcPts val="0"/>
              </a:spcAft>
              <a:buClr>
                <a:schemeClr val="dk1"/>
              </a:buClr>
              <a:buSzPts val="3974"/>
              <a:buFont typeface="Arial"/>
              <a:buChar char="•"/>
              <a:defRPr sz="39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80948" algn="l" rtl="0">
              <a:spcBef>
                <a:spcPts val="795"/>
              </a:spcBef>
              <a:spcAft>
                <a:spcPts val="0"/>
              </a:spcAft>
              <a:buClr>
                <a:schemeClr val="dk1"/>
              </a:buClr>
              <a:buSzPts val="3974"/>
              <a:buFont typeface="Arial"/>
              <a:buChar char="•"/>
              <a:defRPr sz="39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sldNum" idx="12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50" tIns="121925" rIns="243850" bIns="1219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3" name="Google Shape;13;p31"/>
          <p:cNvSpPr/>
          <p:nvPr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1"/>
          <p:cNvSpPr txBox="1"/>
          <p:nvPr/>
        </p:nvSpPr>
        <p:spPr>
          <a:xfrm>
            <a:off x="15976600" y="12212638"/>
            <a:ext cx="171608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50" tIns="121925" rIns="243850" bIns="121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14281" y="549275"/>
            <a:ext cx="1645943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14281" y="3200401"/>
            <a:ext cx="1645943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t" anchorCtr="0">
            <a:noAutofit/>
          </a:bodyPr>
          <a:lstStyle>
            <a:lvl1pPr marL="457200" marR="0" lvl="0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1pPr>
            <a:lvl2pPr marL="914400" marR="0" lvl="1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2pPr>
            <a:lvl3pPr marL="1371600" marR="0" lvl="2" indent="-41275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3pPr>
            <a:lvl4pPr marL="1828800" marR="0" lvl="3" indent="-34925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5pPr>
            <a:lvl6pPr marL="2743200" marR="0" lvl="5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3105885" y="12712700"/>
            <a:ext cx="426783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9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14281" y="549275"/>
            <a:ext cx="1645943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14281" y="3200401"/>
            <a:ext cx="16459438" cy="905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t" anchorCtr="0">
            <a:noAutofit/>
          </a:bodyPr>
          <a:lstStyle>
            <a:lvl1pPr marL="457200" marR="0" lvl="0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1pPr>
            <a:lvl2pPr marL="914400" marR="0" lvl="1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2pPr>
            <a:lvl3pPr marL="1371600" marR="0" lvl="2" indent="-41275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3pPr>
            <a:lvl4pPr marL="1828800" marR="0" lvl="3" indent="-34925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5pPr>
            <a:lvl6pPr marL="2743200" marR="0" lvl="5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58800" algn="l" rtl="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3105885" y="12712700"/>
            <a:ext cx="426783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325" b="0" i="0" u="none" strike="noStrike" cap="none">
                <a:solidFill>
                  <a:srgbClr val="A5A6A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41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0" y="4423143"/>
            <a:ext cx="18288000" cy="93141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25" tIns="68550" rIns="137125" bIns="6855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3200"/>
              <a:buFont typeface="Arial"/>
              <a:buNone/>
            </a:pPr>
            <a:endParaRPr sz="4800" b="0" i="0" u="none" strike="noStrike" cap="none">
              <a:solidFill>
                <a:srgbClr val="737572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</a:pP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269102" y="4854405"/>
            <a:ext cx="8874898" cy="764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LA SALUD MENTAL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EN EL ESTUDIANTADO DE LA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UNIVERSIDAD DE GRANADA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600" b="1" i="0" u="none" strike="noStrike" cap="none">
              <a:solidFill>
                <a:srgbClr val="73757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VICERRECTORADO DE ESTUDIANTES Y VIDA UNIVERSITARIA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GABINETE PSICOPEDAGÓGICO</a:t>
            </a:r>
            <a:endParaRPr sz="2800" b="1" i="0" u="none" strike="noStrike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DELEGACIÓN DEL RECTOR PARA LA SALUD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Granada, 10 de Octubre de 2024</a:t>
            </a:r>
            <a:endParaRPr sz="4400" b="1" i="0" u="none" strike="noStrike" cap="none">
              <a:solidFill>
                <a:srgbClr val="73757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4939" y="0"/>
            <a:ext cx="892306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AC0357-B21E-A94C-9740-9ECEC1D3A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87" y="232100"/>
            <a:ext cx="4478365" cy="419104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"/>
          <p:cNvSpPr/>
          <p:nvPr/>
        </p:nvSpPr>
        <p:spPr>
          <a:xfrm rot="-5400000">
            <a:off x="2286000" y="-2286000"/>
            <a:ext cx="13716000" cy="18288000"/>
          </a:xfrm>
          <a:prstGeom prst="rect">
            <a:avLst/>
          </a:prstGeom>
          <a:solidFill>
            <a:srgbClr val="2F3A49">
              <a:alpha val="6745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2871159" y="4888687"/>
            <a:ext cx="15416841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300"/>
              <a:buFont typeface="Arial"/>
              <a:buNone/>
            </a:pPr>
            <a:r>
              <a:rPr lang="en-US" sz="103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DESCRIPCIÓN DE LA MUESTRA</a:t>
            </a:r>
            <a:endParaRPr/>
          </a:p>
        </p:txBody>
      </p:sp>
      <p:sp>
        <p:nvSpPr>
          <p:cNvPr id="240" name="Google Shape;240;p11"/>
          <p:cNvSpPr/>
          <p:nvPr/>
        </p:nvSpPr>
        <p:spPr>
          <a:xfrm>
            <a:off x="1178884" y="5250637"/>
            <a:ext cx="1536756" cy="1371600"/>
          </a:xfrm>
          <a:custGeom>
            <a:avLst/>
            <a:gdLst/>
            <a:ahLst/>
            <a:cxnLst/>
            <a:rect l="l" t="t" r="r" b="b"/>
            <a:pathLst>
              <a:path w="906" h="896" extrusionOk="0">
                <a:moveTo>
                  <a:pt x="876" y="793"/>
                </a:moveTo>
                <a:cubicBezTo>
                  <a:pt x="870" y="790"/>
                  <a:pt x="768" y="723"/>
                  <a:pt x="616" y="690"/>
                </a:cubicBezTo>
                <a:cubicBezTo>
                  <a:pt x="672" y="619"/>
                  <a:pt x="708" y="524"/>
                  <a:pt x="723" y="461"/>
                </a:cubicBezTo>
                <a:cubicBezTo>
                  <a:pt x="744" y="374"/>
                  <a:pt x="736" y="202"/>
                  <a:pt x="652" y="95"/>
                </a:cubicBezTo>
                <a:cubicBezTo>
                  <a:pt x="603" y="33"/>
                  <a:pt x="534" y="0"/>
                  <a:pt x="453" y="0"/>
                </a:cubicBezTo>
                <a:cubicBezTo>
                  <a:pt x="372" y="0"/>
                  <a:pt x="303" y="33"/>
                  <a:pt x="254" y="95"/>
                </a:cubicBezTo>
                <a:cubicBezTo>
                  <a:pt x="170" y="202"/>
                  <a:pt x="162" y="374"/>
                  <a:pt x="183" y="461"/>
                </a:cubicBezTo>
                <a:cubicBezTo>
                  <a:pt x="198" y="524"/>
                  <a:pt x="234" y="619"/>
                  <a:pt x="290" y="690"/>
                </a:cubicBezTo>
                <a:cubicBezTo>
                  <a:pt x="138" y="723"/>
                  <a:pt x="36" y="790"/>
                  <a:pt x="30" y="793"/>
                </a:cubicBezTo>
                <a:cubicBezTo>
                  <a:pt x="9" y="807"/>
                  <a:pt x="0" y="833"/>
                  <a:pt x="7" y="856"/>
                </a:cubicBezTo>
                <a:cubicBezTo>
                  <a:pt x="15" y="880"/>
                  <a:pt x="36" y="896"/>
                  <a:pt x="61" y="896"/>
                </a:cubicBezTo>
                <a:cubicBezTo>
                  <a:pt x="845" y="896"/>
                  <a:pt x="845" y="896"/>
                  <a:pt x="845" y="896"/>
                </a:cubicBezTo>
                <a:cubicBezTo>
                  <a:pt x="870" y="896"/>
                  <a:pt x="891" y="880"/>
                  <a:pt x="899" y="856"/>
                </a:cubicBezTo>
                <a:cubicBezTo>
                  <a:pt x="906" y="833"/>
                  <a:pt x="897" y="807"/>
                  <a:pt x="876" y="793"/>
                </a:cubicBezTo>
                <a:close/>
                <a:moveTo>
                  <a:pt x="572" y="655"/>
                </a:moveTo>
                <a:cubicBezTo>
                  <a:pt x="563" y="667"/>
                  <a:pt x="563" y="667"/>
                  <a:pt x="563" y="667"/>
                </a:cubicBezTo>
                <a:cubicBezTo>
                  <a:pt x="497" y="743"/>
                  <a:pt x="409" y="743"/>
                  <a:pt x="343" y="667"/>
                </a:cubicBezTo>
                <a:cubicBezTo>
                  <a:pt x="334" y="655"/>
                  <a:pt x="334" y="655"/>
                  <a:pt x="334" y="655"/>
                </a:cubicBezTo>
                <a:cubicBezTo>
                  <a:pt x="256" y="556"/>
                  <a:pt x="217" y="426"/>
                  <a:pt x="234" y="301"/>
                </a:cubicBezTo>
                <a:cubicBezTo>
                  <a:pt x="249" y="181"/>
                  <a:pt x="317" y="56"/>
                  <a:pt x="453" y="56"/>
                </a:cubicBezTo>
                <a:cubicBezTo>
                  <a:pt x="589" y="56"/>
                  <a:pt x="657" y="181"/>
                  <a:pt x="672" y="301"/>
                </a:cubicBezTo>
                <a:cubicBezTo>
                  <a:pt x="689" y="426"/>
                  <a:pt x="651" y="556"/>
                  <a:pt x="572" y="655"/>
                </a:cubicBezTo>
                <a:close/>
                <a:moveTo>
                  <a:pt x="61" y="840"/>
                </a:moveTo>
                <a:cubicBezTo>
                  <a:pt x="65" y="837"/>
                  <a:pt x="160" y="775"/>
                  <a:pt x="301" y="745"/>
                </a:cubicBezTo>
                <a:cubicBezTo>
                  <a:pt x="371" y="730"/>
                  <a:pt x="371" y="730"/>
                  <a:pt x="371" y="730"/>
                </a:cubicBezTo>
                <a:cubicBezTo>
                  <a:pt x="396" y="746"/>
                  <a:pt x="423" y="756"/>
                  <a:pt x="453" y="756"/>
                </a:cubicBezTo>
                <a:cubicBezTo>
                  <a:pt x="483" y="756"/>
                  <a:pt x="510" y="746"/>
                  <a:pt x="535" y="730"/>
                </a:cubicBezTo>
                <a:cubicBezTo>
                  <a:pt x="605" y="745"/>
                  <a:pt x="605" y="745"/>
                  <a:pt x="605" y="745"/>
                </a:cubicBezTo>
                <a:cubicBezTo>
                  <a:pt x="745" y="775"/>
                  <a:pt x="840" y="836"/>
                  <a:pt x="845" y="840"/>
                </a:cubicBezTo>
                <a:lnTo>
                  <a:pt x="61" y="8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DESCRIPCIÓN DE LA MUESTRA</a:t>
            </a:r>
            <a:endParaRPr/>
          </a:p>
        </p:txBody>
      </p:sp>
      <p:sp>
        <p:nvSpPr>
          <p:cNvPr id="246" name="Google Shape;246;p12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31" y="8344799"/>
            <a:ext cx="6032500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9210433" y="9932503"/>
            <a:ext cx="8322193" cy="1077218"/>
          </a:xfrm>
          <a:prstGeom prst="rect">
            <a:avLst/>
          </a:prstGeom>
          <a:noFill/>
          <a:ln w="38100" cap="flat" cmpd="sng">
            <a:solidFill>
              <a:srgbClr val="393A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La edad media de la muestra es de 22.09 años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El rango comprende entre los 18 y los 39 años</a:t>
            </a:r>
            <a:endParaRPr/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281" y="3081423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2"/>
          <p:cNvSpPr txBox="1"/>
          <p:nvPr/>
        </p:nvSpPr>
        <p:spPr>
          <a:xfrm>
            <a:off x="2969437" y="2529963"/>
            <a:ext cx="2339487" cy="830997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GÉNERO</a:t>
            </a:r>
            <a:endParaRPr/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9529" y="3941226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2"/>
          <p:cNvSpPr txBox="1"/>
          <p:nvPr/>
        </p:nvSpPr>
        <p:spPr>
          <a:xfrm>
            <a:off x="13024876" y="2529963"/>
            <a:ext cx="1619354" cy="830997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EDAD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DESCRIPCIÓN DE LA MUESTRA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27178" y="9634373"/>
            <a:ext cx="9626952" cy="151259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modalidad de convivencia más frecuente es con compañeros de piso (47.8%). Más de la mitad del estudiantado afronta sus estudios fuera del hogar o separado del ambiente familiar, y un 5.6% vive solo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95169" y="9584871"/>
            <a:ext cx="54991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329" y="3795830"/>
            <a:ext cx="9158909" cy="566495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1800294" y="2670034"/>
            <a:ext cx="8014053" cy="830997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MODALIDAD DE CONVIVENCIA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4238" y="4269184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10911085" y="2268543"/>
            <a:ext cx="6166815" cy="2123658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ESTUDIANTADO QUE COMPATIBILIZA ESTUDIOS Y TRABAJO</a:t>
            </a:r>
            <a:endParaRPr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CC81C2D-23CC-8B4A-B227-9CCE36F98D37}"/>
              </a:ext>
            </a:extLst>
          </p:cNvPr>
          <p:cNvSpPr/>
          <p:nvPr/>
        </p:nvSpPr>
        <p:spPr>
          <a:xfrm>
            <a:off x="2240280" y="3622242"/>
            <a:ext cx="1257300" cy="1027630"/>
          </a:xfrm>
          <a:prstGeom prst="ellipse">
            <a:avLst/>
          </a:prstGeom>
          <a:noFill/>
          <a:ln w="984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16838E7-3C5B-D742-AEFC-F086DEFA78EC}"/>
              </a:ext>
            </a:extLst>
          </p:cNvPr>
          <p:cNvSpPr/>
          <p:nvPr/>
        </p:nvSpPr>
        <p:spPr>
          <a:xfrm>
            <a:off x="4247483" y="6629400"/>
            <a:ext cx="1010317" cy="836194"/>
          </a:xfrm>
          <a:prstGeom prst="ellipse">
            <a:avLst/>
          </a:prstGeom>
          <a:noFill/>
          <a:ln w="984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DA7F829-3E9F-2043-866C-73355D292F98}"/>
              </a:ext>
            </a:extLst>
          </p:cNvPr>
          <p:cNvSpPr/>
          <p:nvPr/>
        </p:nvSpPr>
        <p:spPr>
          <a:xfrm>
            <a:off x="15372683" y="10553700"/>
            <a:ext cx="1010317" cy="836194"/>
          </a:xfrm>
          <a:prstGeom prst="ellipse">
            <a:avLst/>
          </a:prstGeom>
          <a:noFill/>
          <a:ln w="984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307" y="4042858"/>
            <a:ext cx="8409921" cy="526834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DESCRIPCIÓN DE LA MUESTRA</a:t>
            </a:r>
            <a:endParaRPr/>
          </a:p>
        </p:txBody>
      </p:sp>
      <p:sp>
        <p:nvSpPr>
          <p:cNvPr id="272" name="Google Shape;272;p14"/>
          <p:cNvSpPr txBox="1"/>
          <p:nvPr/>
        </p:nvSpPr>
        <p:spPr>
          <a:xfrm>
            <a:off x="972229" y="10345025"/>
            <a:ext cx="16671808" cy="584775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78% de los estudiantes que participaron en la encuesta cursan su 1ª opción de matriculación</a:t>
            </a:r>
            <a:endParaRPr/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307" y="4346514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 txBox="1"/>
          <p:nvPr/>
        </p:nvSpPr>
        <p:spPr>
          <a:xfrm>
            <a:off x="2064009" y="2836379"/>
            <a:ext cx="14766543" cy="830997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DISTRIBUCIÓN DE ESTUDIO Y RAMA DE CONOCIMIENTO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ATENCIÓN PSICOLÓGICA RECIBIDA</a:t>
            </a:r>
            <a:endParaRPr/>
          </a:p>
        </p:txBody>
      </p:sp>
      <p:sp>
        <p:nvSpPr>
          <p:cNvPr id="280" name="Google Shape;280;p15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5"/>
          <p:cNvSpPr txBox="1"/>
          <p:nvPr/>
        </p:nvSpPr>
        <p:spPr>
          <a:xfrm>
            <a:off x="10151638" y="2696350"/>
            <a:ext cx="6770911" cy="2554545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EL ESTUDIANTADO NO PIDE ATENCIÓN PSICOLÓGICA CUANDO LA NECESITA?</a:t>
            </a:r>
            <a:endParaRPr/>
          </a:p>
        </p:txBody>
      </p:sp>
      <p:pic>
        <p:nvPicPr>
          <p:cNvPr id="282" name="Google Shape;2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7565" y="5352532"/>
            <a:ext cx="10270435" cy="616226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5"/>
          <p:cNvSpPr txBox="1"/>
          <p:nvPr/>
        </p:nvSpPr>
        <p:spPr>
          <a:xfrm>
            <a:off x="1427163" y="3788172"/>
            <a:ext cx="6770911" cy="1323439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¿RECIBEN LOS ESTUDIANTES ATENCIÓN PSICOLÓGICA?</a:t>
            </a:r>
            <a:endParaRPr/>
          </a:p>
        </p:txBody>
      </p:sp>
      <p:pic>
        <p:nvPicPr>
          <p:cNvPr id="284" name="Google Shape;28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99417" y="5225797"/>
            <a:ext cx="10651055" cy="6390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CONSUMO DE PSICOFÁRMACOS</a:t>
            </a:r>
            <a:endParaRPr/>
          </a:p>
        </p:txBody>
      </p:sp>
      <p:sp>
        <p:nvSpPr>
          <p:cNvPr id="290" name="Google Shape;290;p16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1687" y="3354286"/>
            <a:ext cx="6011217" cy="375413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6"/>
          <p:cNvSpPr/>
          <p:nvPr/>
        </p:nvSpPr>
        <p:spPr>
          <a:xfrm>
            <a:off x="10105636" y="8278156"/>
            <a:ext cx="7812713" cy="1536703"/>
          </a:xfrm>
          <a:prstGeom prst="rect">
            <a:avLst/>
          </a:prstGeom>
          <a:noFill/>
          <a:ln w="38100" cap="flat" cmpd="sng">
            <a:solidFill>
              <a:srgbClr val="393A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9% de la muestra </a:t>
            </a: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estudiantado consume psicofármacos, siendo los más frecuentes los ansiolíticos y los antidepresivos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6"/>
          <p:cNvSpPr/>
          <p:nvPr/>
        </p:nvSpPr>
        <p:spPr>
          <a:xfrm>
            <a:off x="1577975" y="10445601"/>
            <a:ext cx="15054906" cy="1176797"/>
          </a:xfrm>
          <a:prstGeom prst="rect">
            <a:avLst/>
          </a:prstGeom>
          <a:noFill/>
          <a:ln w="38100" cap="flat" cmpd="sng">
            <a:solidFill>
              <a:srgbClr val="393A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48.28% de los estudiantes que consumen psicofármacos no están recibiendo atención psicológica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525" y="3096170"/>
            <a:ext cx="10593172" cy="63559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4D9EC8-4DEC-D94E-AA9A-0DE1357B1929}"/>
              </a:ext>
            </a:extLst>
          </p:cNvPr>
          <p:cNvSpPr txBox="1"/>
          <p:nvPr/>
        </p:nvSpPr>
        <p:spPr>
          <a:xfrm>
            <a:off x="11481687" y="3354286"/>
            <a:ext cx="187280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Tipos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482871-C90E-A347-B75B-18369F6B281F}"/>
              </a:ext>
            </a:extLst>
          </p:cNvPr>
          <p:cNvSpPr txBox="1"/>
          <p:nvPr/>
        </p:nvSpPr>
        <p:spPr>
          <a:xfrm>
            <a:off x="14561820" y="7108418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152</a:t>
            </a:r>
            <a:endParaRPr lang="es-ES" b="1" dirty="0"/>
          </a:p>
        </p:txBody>
      </p:sp>
    </p:spTree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/>
          <p:nvPr/>
        </p:nvSpPr>
        <p:spPr>
          <a:xfrm rot="-5400000">
            <a:off x="2286000" y="-2286000"/>
            <a:ext cx="13716000" cy="18288000"/>
          </a:xfrm>
          <a:prstGeom prst="rect">
            <a:avLst/>
          </a:prstGeom>
          <a:solidFill>
            <a:srgbClr val="2F3A49">
              <a:alpha val="6745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 txBox="1"/>
          <p:nvPr/>
        </p:nvSpPr>
        <p:spPr>
          <a:xfrm>
            <a:off x="3545568" y="4047445"/>
            <a:ext cx="13903325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300"/>
              <a:buFont typeface="Arial"/>
              <a:buNone/>
            </a:pPr>
            <a:r>
              <a:rPr lang="en-US" sz="103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grpSp>
        <p:nvGrpSpPr>
          <p:cNvPr id="302" name="Google Shape;302;p17"/>
          <p:cNvGrpSpPr/>
          <p:nvPr/>
        </p:nvGrpSpPr>
        <p:grpSpPr>
          <a:xfrm>
            <a:off x="1737178" y="4496515"/>
            <a:ext cx="1469350" cy="1195045"/>
            <a:chOff x="3175" y="0"/>
            <a:chExt cx="9269413" cy="7539038"/>
          </a:xfrm>
        </p:grpSpPr>
        <p:sp>
          <p:nvSpPr>
            <p:cNvPr id="303" name="Google Shape;303;p17"/>
            <p:cNvSpPr/>
            <p:nvPr/>
          </p:nvSpPr>
          <p:spPr>
            <a:xfrm>
              <a:off x="3175" y="0"/>
              <a:ext cx="9269413" cy="7539038"/>
            </a:xfrm>
            <a:custGeom>
              <a:avLst/>
              <a:gdLst/>
              <a:ahLst/>
              <a:cxnLst/>
              <a:rect l="l" t="t" r="r" b="b"/>
              <a:pathLst>
                <a:path w="2469" h="2007" extrusionOk="0">
                  <a:moveTo>
                    <a:pt x="0" y="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118" y="251"/>
                    <a:pt x="118" y="251"/>
                    <a:pt x="118" y="251"/>
                  </a:cubicBezTo>
                  <a:cubicBezTo>
                    <a:pt x="118" y="1489"/>
                    <a:pt x="118" y="1489"/>
                    <a:pt x="118" y="1489"/>
                  </a:cubicBezTo>
                  <a:cubicBezTo>
                    <a:pt x="1168" y="1489"/>
                    <a:pt x="1168" y="1489"/>
                    <a:pt x="1168" y="1489"/>
                  </a:cubicBezTo>
                  <a:cubicBezTo>
                    <a:pt x="1168" y="1818"/>
                    <a:pt x="1168" y="1818"/>
                    <a:pt x="1168" y="1818"/>
                  </a:cubicBezTo>
                  <a:cubicBezTo>
                    <a:pt x="855" y="1818"/>
                    <a:pt x="855" y="1818"/>
                    <a:pt x="855" y="1818"/>
                  </a:cubicBezTo>
                  <a:cubicBezTo>
                    <a:pt x="787" y="1818"/>
                    <a:pt x="732" y="1865"/>
                    <a:pt x="732" y="1923"/>
                  </a:cubicBezTo>
                  <a:cubicBezTo>
                    <a:pt x="732" y="2007"/>
                    <a:pt x="732" y="2007"/>
                    <a:pt x="732" y="2007"/>
                  </a:cubicBezTo>
                  <a:cubicBezTo>
                    <a:pt x="1738" y="2007"/>
                    <a:pt x="1738" y="2007"/>
                    <a:pt x="1738" y="2007"/>
                  </a:cubicBezTo>
                  <a:cubicBezTo>
                    <a:pt x="1738" y="1923"/>
                    <a:pt x="1738" y="1923"/>
                    <a:pt x="1738" y="1923"/>
                  </a:cubicBezTo>
                  <a:cubicBezTo>
                    <a:pt x="1738" y="1865"/>
                    <a:pt x="1682" y="1818"/>
                    <a:pt x="1614" y="1818"/>
                  </a:cubicBezTo>
                  <a:cubicBezTo>
                    <a:pt x="1302" y="1818"/>
                    <a:pt x="1302" y="1818"/>
                    <a:pt x="1302" y="1818"/>
                  </a:cubicBezTo>
                  <a:cubicBezTo>
                    <a:pt x="1302" y="1489"/>
                    <a:pt x="1302" y="1489"/>
                    <a:pt x="1302" y="1489"/>
                  </a:cubicBezTo>
                  <a:cubicBezTo>
                    <a:pt x="2351" y="1489"/>
                    <a:pt x="2351" y="1489"/>
                    <a:pt x="2351" y="1489"/>
                  </a:cubicBezTo>
                  <a:cubicBezTo>
                    <a:pt x="2351" y="251"/>
                    <a:pt x="2351" y="251"/>
                    <a:pt x="2351" y="251"/>
                  </a:cubicBezTo>
                  <a:cubicBezTo>
                    <a:pt x="2469" y="251"/>
                    <a:pt x="2469" y="251"/>
                    <a:pt x="2469" y="251"/>
                  </a:cubicBezTo>
                  <a:cubicBezTo>
                    <a:pt x="2469" y="0"/>
                    <a:pt x="2469" y="0"/>
                    <a:pt x="2469" y="0"/>
                  </a:cubicBezTo>
                  <a:lnTo>
                    <a:pt x="0" y="0"/>
                  </a:lnTo>
                  <a:close/>
                  <a:moveTo>
                    <a:pt x="2217" y="1355"/>
                  </a:moveTo>
                  <a:cubicBezTo>
                    <a:pt x="253" y="1355"/>
                    <a:pt x="253" y="1355"/>
                    <a:pt x="253" y="1355"/>
                  </a:cubicBezTo>
                  <a:cubicBezTo>
                    <a:pt x="253" y="257"/>
                    <a:pt x="253" y="257"/>
                    <a:pt x="253" y="257"/>
                  </a:cubicBezTo>
                  <a:cubicBezTo>
                    <a:pt x="2217" y="257"/>
                    <a:pt x="2217" y="257"/>
                    <a:pt x="2217" y="257"/>
                  </a:cubicBezTo>
                  <a:lnTo>
                    <a:pt x="2217" y="1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1466850" y="1352550"/>
              <a:ext cx="6345238" cy="3349625"/>
            </a:xfrm>
            <a:custGeom>
              <a:avLst/>
              <a:gdLst/>
              <a:ahLst/>
              <a:cxnLst/>
              <a:rect l="l" t="t" r="r" b="b"/>
              <a:pathLst>
                <a:path w="1690" h="892" extrusionOk="0">
                  <a:moveTo>
                    <a:pt x="113" y="892"/>
                  </a:moveTo>
                  <a:cubicBezTo>
                    <a:pt x="176" y="892"/>
                    <a:pt x="227" y="841"/>
                    <a:pt x="227" y="778"/>
                  </a:cubicBezTo>
                  <a:cubicBezTo>
                    <a:pt x="227" y="763"/>
                    <a:pt x="224" y="748"/>
                    <a:pt x="218" y="735"/>
                  </a:cubicBezTo>
                  <a:cubicBezTo>
                    <a:pt x="472" y="530"/>
                    <a:pt x="472" y="530"/>
                    <a:pt x="472" y="530"/>
                  </a:cubicBezTo>
                  <a:cubicBezTo>
                    <a:pt x="493" y="548"/>
                    <a:pt x="520" y="560"/>
                    <a:pt x="549" y="560"/>
                  </a:cubicBezTo>
                  <a:cubicBezTo>
                    <a:pt x="590" y="560"/>
                    <a:pt x="625" y="539"/>
                    <a:pt x="646" y="507"/>
                  </a:cubicBezTo>
                  <a:cubicBezTo>
                    <a:pt x="897" y="637"/>
                    <a:pt x="897" y="637"/>
                    <a:pt x="897" y="637"/>
                  </a:cubicBezTo>
                  <a:cubicBezTo>
                    <a:pt x="895" y="644"/>
                    <a:pt x="895" y="652"/>
                    <a:pt x="895" y="659"/>
                  </a:cubicBezTo>
                  <a:cubicBezTo>
                    <a:pt x="895" y="722"/>
                    <a:pt x="946" y="773"/>
                    <a:pt x="1008" y="773"/>
                  </a:cubicBezTo>
                  <a:cubicBezTo>
                    <a:pt x="1071" y="773"/>
                    <a:pt x="1122" y="722"/>
                    <a:pt x="1122" y="659"/>
                  </a:cubicBezTo>
                  <a:cubicBezTo>
                    <a:pt x="1122" y="640"/>
                    <a:pt x="1117" y="623"/>
                    <a:pt x="1109" y="607"/>
                  </a:cubicBezTo>
                  <a:cubicBezTo>
                    <a:pt x="1520" y="213"/>
                    <a:pt x="1520" y="213"/>
                    <a:pt x="1520" y="213"/>
                  </a:cubicBezTo>
                  <a:cubicBezTo>
                    <a:pt x="1536" y="222"/>
                    <a:pt x="1556" y="228"/>
                    <a:pt x="1576" y="228"/>
                  </a:cubicBezTo>
                  <a:cubicBezTo>
                    <a:pt x="1639" y="228"/>
                    <a:pt x="1690" y="177"/>
                    <a:pt x="1690" y="114"/>
                  </a:cubicBezTo>
                  <a:cubicBezTo>
                    <a:pt x="1690" y="51"/>
                    <a:pt x="1639" y="0"/>
                    <a:pt x="1576" y="0"/>
                  </a:cubicBezTo>
                  <a:cubicBezTo>
                    <a:pt x="1513" y="0"/>
                    <a:pt x="1463" y="51"/>
                    <a:pt x="1463" y="114"/>
                  </a:cubicBezTo>
                  <a:cubicBezTo>
                    <a:pt x="1463" y="133"/>
                    <a:pt x="1467" y="151"/>
                    <a:pt x="1475" y="167"/>
                  </a:cubicBezTo>
                  <a:cubicBezTo>
                    <a:pt x="1065" y="561"/>
                    <a:pt x="1065" y="561"/>
                    <a:pt x="1065" y="561"/>
                  </a:cubicBezTo>
                  <a:cubicBezTo>
                    <a:pt x="1048" y="551"/>
                    <a:pt x="1029" y="546"/>
                    <a:pt x="1008" y="546"/>
                  </a:cubicBezTo>
                  <a:cubicBezTo>
                    <a:pt x="976" y="546"/>
                    <a:pt x="947" y="559"/>
                    <a:pt x="926" y="581"/>
                  </a:cubicBezTo>
                  <a:cubicBezTo>
                    <a:pt x="663" y="444"/>
                    <a:pt x="663" y="444"/>
                    <a:pt x="663" y="444"/>
                  </a:cubicBezTo>
                  <a:cubicBezTo>
                    <a:pt x="662" y="382"/>
                    <a:pt x="611" y="333"/>
                    <a:pt x="549" y="333"/>
                  </a:cubicBezTo>
                  <a:cubicBezTo>
                    <a:pt x="487" y="333"/>
                    <a:pt x="436" y="383"/>
                    <a:pt x="436" y="446"/>
                  </a:cubicBezTo>
                  <a:cubicBezTo>
                    <a:pt x="436" y="456"/>
                    <a:pt x="437" y="465"/>
                    <a:pt x="439" y="474"/>
                  </a:cubicBezTo>
                  <a:cubicBezTo>
                    <a:pt x="178" y="685"/>
                    <a:pt x="178" y="685"/>
                    <a:pt x="178" y="685"/>
                  </a:cubicBezTo>
                  <a:cubicBezTo>
                    <a:pt x="160" y="672"/>
                    <a:pt x="137" y="665"/>
                    <a:pt x="113" y="665"/>
                  </a:cubicBezTo>
                  <a:cubicBezTo>
                    <a:pt x="51" y="665"/>
                    <a:pt x="0" y="716"/>
                    <a:pt x="0" y="778"/>
                  </a:cubicBezTo>
                  <a:cubicBezTo>
                    <a:pt x="0" y="841"/>
                    <a:pt x="51" y="892"/>
                    <a:pt x="113" y="892"/>
                  </a:cubicBezTo>
                  <a:close/>
                  <a:moveTo>
                    <a:pt x="1576" y="64"/>
                  </a:moveTo>
                  <a:cubicBezTo>
                    <a:pt x="1604" y="64"/>
                    <a:pt x="1626" y="87"/>
                    <a:pt x="1626" y="114"/>
                  </a:cubicBezTo>
                  <a:cubicBezTo>
                    <a:pt x="1626" y="142"/>
                    <a:pt x="1604" y="164"/>
                    <a:pt x="1576" y="164"/>
                  </a:cubicBezTo>
                  <a:cubicBezTo>
                    <a:pt x="1549" y="164"/>
                    <a:pt x="1526" y="142"/>
                    <a:pt x="1526" y="114"/>
                  </a:cubicBezTo>
                  <a:cubicBezTo>
                    <a:pt x="1526" y="87"/>
                    <a:pt x="1549" y="64"/>
                    <a:pt x="1576" y="64"/>
                  </a:cubicBezTo>
                  <a:close/>
                  <a:moveTo>
                    <a:pt x="1008" y="609"/>
                  </a:moveTo>
                  <a:cubicBezTo>
                    <a:pt x="1036" y="609"/>
                    <a:pt x="1058" y="632"/>
                    <a:pt x="1058" y="659"/>
                  </a:cubicBezTo>
                  <a:cubicBezTo>
                    <a:pt x="1058" y="687"/>
                    <a:pt x="1036" y="709"/>
                    <a:pt x="1008" y="709"/>
                  </a:cubicBezTo>
                  <a:cubicBezTo>
                    <a:pt x="981" y="709"/>
                    <a:pt x="958" y="687"/>
                    <a:pt x="958" y="659"/>
                  </a:cubicBezTo>
                  <a:cubicBezTo>
                    <a:pt x="958" y="632"/>
                    <a:pt x="981" y="609"/>
                    <a:pt x="1008" y="609"/>
                  </a:cubicBezTo>
                  <a:close/>
                  <a:moveTo>
                    <a:pt x="549" y="396"/>
                  </a:moveTo>
                  <a:cubicBezTo>
                    <a:pt x="577" y="396"/>
                    <a:pt x="599" y="419"/>
                    <a:pt x="599" y="446"/>
                  </a:cubicBezTo>
                  <a:cubicBezTo>
                    <a:pt x="599" y="474"/>
                    <a:pt x="577" y="496"/>
                    <a:pt x="549" y="496"/>
                  </a:cubicBezTo>
                  <a:cubicBezTo>
                    <a:pt x="522" y="496"/>
                    <a:pt x="500" y="474"/>
                    <a:pt x="500" y="446"/>
                  </a:cubicBezTo>
                  <a:cubicBezTo>
                    <a:pt x="500" y="419"/>
                    <a:pt x="522" y="396"/>
                    <a:pt x="549" y="396"/>
                  </a:cubicBezTo>
                  <a:close/>
                  <a:moveTo>
                    <a:pt x="113" y="728"/>
                  </a:moveTo>
                  <a:cubicBezTo>
                    <a:pt x="141" y="728"/>
                    <a:pt x="163" y="751"/>
                    <a:pt x="163" y="778"/>
                  </a:cubicBezTo>
                  <a:cubicBezTo>
                    <a:pt x="163" y="806"/>
                    <a:pt x="141" y="828"/>
                    <a:pt x="113" y="828"/>
                  </a:cubicBezTo>
                  <a:cubicBezTo>
                    <a:pt x="86" y="828"/>
                    <a:pt x="63" y="806"/>
                    <a:pt x="63" y="778"/>
                  </a:cubicBezTo>
                  <a:cubicBezTo>
                    <a:pt x="63" y="751"/>
                    <a:pt x="86" y="728"/>
                    <a:pt x="113" y="7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589" y="3732585"/>
            <a:ext cx="14236907" cy="85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2043389" y="2563671"/>
            <a:ext cx="13700194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PREVALENCIA DE DIFICULTADES Y FORTALEZAS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18" name="Google Shape;318;p19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2522595" y="2563671"/>
            <a:ext cx="13700194" cy="1323439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PREVALENCIA DE DIFICULTADES Y FORTALEZA TENIENDO EN CUENTA LAS RAMAS DE CONOCIMIENTO</a:t>
            </a:r>
            <a:endParaRPr/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0294" y="4348138"/>
            <a:ext cx="15144796" cy="773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"/>
          <p:cNvSpPr/>
          <p:nvPr/>
        </p:nvSpPr>
        <p:spPr>
          <a:xfrm>
            <a:off x="1193699" y="1100039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0"/>
          <p:cNvSpPr txBox="1"/>
          <p:nvPr/>
        </p:nvSpPr>
        <p:spPr>
          <a:xfrm>
            <a:off x="1566830" y="1124644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27" name="Google Shape;327;p20"/>
          <p:cNvSpPr/>
          <p:nvPr/>
        </p:nvSpPr>
        <p:spPr>
          <a:xfrm>
            <a:off x="9766570" y="486383"/>
            <a:ext cx="45719" cy="58366"/>
          </a:xfrm>
          <a:prstGeom prst="rect">
            <a:avLst/>
          </a:prstGeom>
          <a:solidFill>
            <a:srgbClr val="1BAA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0"/>
          <p:cNvSpPr/>
          <p:nvPr/>
        </p:nvSpPr>
        <p:spPr>
          <a:xfrm>
            <a:off x="11459183" y="418855"/>
            <a:ext cx="5194570" cy="9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226" y="4603470"/>
            <a:ext cx="10468303" cy="385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0"/>
          <p:cNvSpPr txBox="1"/>
          <p:nvPr/>
        </p:nvSpPr>
        <p:spPr>
          <a:xfrm>
            <a:off x="2691122" y="3034579"/>
            <a:ext cx="6770911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SÍNTOMAS EMOCIONALES</a:t>
            </a:r>
            <a:endParaRPr/>
          </a:p>
        </p:txBody>
      </p:sp>
      <p:sp>
        <p:nvSpPr>
          <p:cNvPr id="331" name="Google Shape;331;p20"/>
          <p:cNvSpPr/>
          <p:nvPr/>
        </p:nvSpPr>
        <p:spPr>
          <a:xfrm>
            <a:off x="1047378" y="9261319"/>
            <a:ext cx="9144000" cy="1138733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58.2%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la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muestra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síntomas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emocionales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muy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elevados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respecto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baremo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332" name="Google Shape;332;p20"/>
          <p:cNvSpPr txBox="1"/>
          <p:nvPr/>
        </p:nvSpPr>
        <p:spPr>
          <a:xfrm>
            <a:off x="11948486" y="3444974"/>
            <a:ext cx="4215964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 GÉNERO</a:t>
            </a:r>
            <a:endParaRPr/>
          </a:p>
        </p:txBody>
      </p:sp>
      <p:pic>
        <p:nvPicPr>
          <p:cNvPr id="333" name="Google Shape;33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3529" y="4798324"/>
            <a:ext cx="7412961" cy="55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/>
        </p:nvSpPr>
        <p:spPr>
          <a:xfrm>
            <a:off x="1760538" y="1246466"/>
            <a:ext cx="1529397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ÍNDICE</a:t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1427163" y="1260475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654631" y="3487956"/>
            <a:ext cx="87891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1. PRESENTACIÓN DEL ESTUDIO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2794207" y="3408442"/>
            <a:ext cx="731837" cy="703263"/>
          </a:xfrm>
          <a:custGeom>
            <a:avLst/>
            <a:gdLst/>
            <a:ahLst/>
            <a:cxnLst/>
            <a:rect l="l" t="t" r="r" b="b"/>
            <a:pathLst>
              <a:path w="372" h="357" extrusionOk="0">
                <a:moveTo>
                  <a:pt x="369" y="133"/>
                </a:moveTo>
                <a:cubicBezTo>
                  <a:pt x="365" y="124"/>
                  <a:pt x="357" y="117"/>
                  <a:pt x="347" y="116"/>
                </a:cubicBezTo>
                <a:cubicBezTo>
                  <a:pt x="252" y="101"/>
                  <a:pt x="252" y="101"/>
                  <a:pt x="252" y="101"/>
                </a:cubicBezTo>
                <a:cubicBezTo>
                  <a:pt x="210" y="15"/>
                  <a:pt x="210" y="15"/>
                  <a:pt x="210" y="15"/>
                </a:cubicBezTo>
                <a:cubicBezTo>
                  <a:pt x="206" y="6"/>
                  <a:pt x="196" y="0"/>
                  <a:pt x="186" y="0"/>
                </a:cubicBezTo>
                <a:cubicBezTo>
                  <a:pt x="176" y="0"/>
                  <a:pt x="166" y="6"/>
                  <a:pt x="162" y="15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15" y="117"/>
                  <a:pt x="7" y="124"/>
                  <a:pt x="3" y="133"/>
                </a:cubicBezTo>
                <a:cubicBezTo>
                  <a:pt x="0" y="142"/>
                  <a:pt x="3" y="152"/>
                  <a:pt x="10" y="159"/>
                </a:cubicBezTo>
                <a:cubicBezTo>
                  <a:pt x="80" y="229"/>
                  <a:pt x="80" y="229"/>
                  <a:pt x="80" y="229"/>
                </a:cubicBezTo>
                <a:cubicBezTo>
                  <a:pt x="63" y="326"/>
                  <a:pt x="63" y="326"/>
                  <a:pt x="63" y="326"/>
                </a:cubicBezTo>
                <a:cubicBezTo>
                  <a:pt x="62" y="336"/>
                  <a:pt x="66" y="346"/>
                  <a:pt x="74" y="352"/>
                </a:cubicBezTo>
                <a:cubicBezTo>
                  <a:pt x="79" y="355"/>
                  <a:pt x="84" y="357"/>
                  <a:pt x="90" y="357"/>
                </a:cubicBezTo>
                <a:cubicBezTo>
                  <a:pt x="94" y="357"/>
                  <a:pt x="99" y="355"/>
                  <a:pt x="103" y="353"/>
                </a:cubicBezTo>
                <a:cubicBezTo>
                  <a:pt x="186" y="308"/>
                  <a:pt x="186" y="308"/>
                  <a:pt x="186" y="308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74" y="355"/>
                  <a:pt x="278" y="357"/>
                  <a:pt x="282" y="357"/>
                </a:cubicBezTo>
                <a:cubicBezTo>
                  <a:pt x="288" y="357"/>
                  <a:pt x="293" y="355"/>
                  <a:pt x="298" y="352"/>
                </a:cubicBezTo>
                <a:cubicBezTo>
                  <a:pt x="306" y="346"/>
                  <a:pt x="310" y="336"/>
                  <a:pt x="309" y="326"/>
                </a:cubicBezTo>
                <a:cubicBezTo>
                  <a:pt x="292" y="229"/>
                  <a:pt x="292" y="229"/>
                  <a:pt x="292" y="229"/>
                </a:cubicBezTo>
                <a:cubicBezTo>
                  <a:pt x="362" y="159"/>
                  <a:pt x="362" y="159"/>
                  <a:pt x="362" y="159"/>
                </a:cubicBezTo>
                <a:cubicBezTo>
                  <a:pt x="369" y="152"/>
                  <a:pt x="372" y="142"/>
                  <a:pt x="369" y="133"/>
                </a:cubicBezTo>
                <a:close/>
                <a:moveTo>
                  <a:pt x="273" y="211"/>
                </a:moveTo>
                <a:cubicBezTo>
                  <a:pt x="267" y="217"/>
                  <a:pt x="265" y="225"/>
                  <a:pt x="266" y="233"/>
                </a:cubicBezTo>
                <a:cubicBezTo>
                  <a:pt x="282" y="331"/>
                  <a:pt x="282" y="331"/>
                  <a:pt x="282" y="331"/>
                </a:cubicBezTo>
                <a:cubicBezTo>
                  <a:pt x="199" y="286"/>
                  <a:pt x="199" y="286"/>
                  <a:pt x="199" y="286"/>
                </a:cubicBezTo>
                <a:cubicBezTo>
                  <a:pt x="195" y="284"/>
                  <a:pt x="190" y="282"/>
                  <a:pt x="186" y="282"/>
                </a:cubicBezTo>
                <a:cubicBezTo>
                  <a:pt x="182" y="282"/>
                  <a:pt x="177" y="284"/>
                  <a:pt x="173" y="286"/>
                </a:cubicBezTo>
                <a:cubicBezTo>
                  <a:pt x="90" y="331"/>
                  <a:pt x="90" y="331"/>
                  <a:pt x="90" y="331"/>
                </a:cubicBezTo>
                <a:cubicBezTo>
                  <a:pt x="106" y="233"/>
                  <a:pt x="106" y="233"/>
                  <a:pt x="106" y="233"/>
                </a:cubicBezTo>
                <a:cubicBezTo>
                  <a:pt x="107" y="225"/>
                  <a:pt x="105" y="217"/>
                  <a:pt x="99" y="211"/>
                </a:cubicBezTo>
                <a:cubicBezTo>
                  <a:pt x="29" y="141"/>
                  <a:pt x="29" y="141"/>
                  <a:pt x="29" y="141"/>
                </a:cubicBezTo>
                <a:cubicBezTo>
                  <a:pt x="124" y="127"/>
                  <a:pt x="124" y="127"/>
                  <a:pt x="124" y="127"/>
                </a:cubicBezTo>
                <a:cubicBezTo>
                  <a:pt x="133" y="126"/>
                  <a:pt x="141" y="120"/>
                  <a:pt x="144" y="112"/>
                </a:cubicBezTo>
                <a:cubicBezTo>
                  <a:pt x="186" y="26"/>
                  <a:pt x="186" y="26"/>
                  <a:pt x="186" y="26"/>
                </a:cubicBezTo>
                <a:cubicBezTo>
                  <a:pt x="228" y="112"/>
                  <a:pt x="228" y="112"/>
                  <a:pt x="228" y="112"/>
                </a:cubicBezTo>
                <a:cubicBezTo>
                  <a:pt x="231" y="120"/>
                  <a:pt x="239" y="126"/>
                  <a:pt x="248" y="127"/>
                </a:cubicBezTo>
                <a:cubicBezTo>
                  <a:pt x="343" y="141"/>
                  <a:pt x="343" y="141"/>
                  <a:pt x="343" y="141"/>
                </a:cubicBezTo>
                <a:lnTo>
                  <a:pt x="273" y="211"/>
                </a:lnTo>
                <a:close/>
              </a:path>
            </a:pathLst>
          </a:custGeom>
          <a:solidFill>
            <a:srgbClr val="D53044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4321382" y="4737655"/>
            <a:ext cx="72233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C8185"/>
              </a:buClr>
              <a:buSzPts val="3200"/>
              <a:buFont typeface="Arial"/>
              <a:buNone/>
            </a:pPr>
            <a:r>
              <a:rPr lang="en-US" sz="3200" b="0" u="none">
                <a:solidFill>
                  <a:srgbClr val="7C8185"/>
                </a:solidFill>
                <a:latin typeface="Roboto Black"/>
                <a:ea typeface="Roboto Black"/>
                <a:cs typeface="Roboto Black"/>
                <a:sym typeface="Roboto Black"/>
              </a:rPr>
              <a:t>2. DESCRIPCIÓN DE LA MUESTRA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5126121" y="5987354"/>
            <a:ext cx="966330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000"/>
              <a:buFont typeface="Arial"/>
              <a:buNone/>
            </a:pPr>
            <a:r>
              <a:rPr lang="en-US" sz="3000" b="0" u="none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3. ATENCIÓN PSICOLÓGICA RECIBIDA</a:t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3654632" y="4761120"/>
            <a:ext cx="560387" cy="554038"/>
          </a:xfrm>
          <a:custGeom>
            <a:avLst/>
            <a:gdLst/>
            <a:ahLst/>
            <a:cxnLst/>
            <a:rect l="l" t="t" r="r" b="b"/>
            <a:pathLst>
              <a:path w="906" h="896" extrusionOk="0">
                <a:moveTo>
                  <a:pt x="876" y="793"/>
                </a:moveTo>
                <a:cubicBezTo>
                  <a:pt x="870" y="790"/>
                  <a:pt x="768" y="723"/>
                  <a:pt x="616" y="690"/>
                </a:cubicBezTo>
                <a:cubicBezTo>
                  <a:pt x="672" y="619"/>
                  <a:pt x="708" y="524"/>
                  <a:pt x="723" y="461"/>
                </a:cubicBezTo>
                <a:cubicBezTo>
                  <a:pt x="744" y="374"/>
                  <a:pt x="736" y="202"/>
                  <a:pt x="652" y="95"/>
                </a:cubicBezTo>
                <a:cubicBezTo>
                  <a:pt x="603" y="33"/>
                  <a:pt x="534" y="0"/>
                  <a:pt x="453" y="0"/>
                </a:cubicBezTo>
                <a:cubicBezTo>
                  <a:pt x="372" y="0"/>
                  <a:pt x="303" y="33"/>
                  <a:pt x="254" y="95"/>
                </a:cubicBezTo>
                <a:cubicBezTo>
                  <a:pt x="170" y="202"/>
                  <a:pt x="162" y="374"/>
                  <a:pt x="183" y="461"/>
                </a:cubicBezTo>
                <a:cubicBezTo>
                  <a:pt x="198" y="524"/>
                  <a:pt x="234" y="619"/>
                  <a:pt x="290" y="690"/>
                </a:cubicBezTo>
                <a:cubicBezTo>
                  <a:pt x="138" y="723"/>
                  <a:pt x="36" y="790"/>
                  <a:pt x="30" y="793"/>
                </a:cubicBezTo>
                <a:cubicBezTo>
                  <a:pt x="9" y="807"/>
                  <a:pt x="0" y="833"/>
                  <a:pt x="7" y="856"/>
                </a:cubicBezTo>
                <a:cubicBezTo>
                  <a:pt x="15" y="880"/>
                  <a:pt x="36" y="896"/>
                  <a:pt x="61" y="896"/>
                </a:cubicBezTo>
                <a:cubicBezTo>
                  <a:pt x="845" y="896"/>
                  <a:pt x="845" y="896"/>
                  <a:pt x="845" y="896"/>
                </a:cubicBezTo>
                <a:cubicBezTo>
                  <a:pt x="870" y="896"/>
                  <a:pt x="891" y="880"/>
                  <a:pt x="899" y="856"/>
                </a:cubicBezTo>
                <a:cubicBezTo>
                  <a:pt x="906" y="833"/>
                  <a:pt x="897" y="807"/>
                  <a:pt x="876" y="793"/>
                </a:cubicBezTo>
                <a:close/>
                <a:moveTo>
                  <a:pt x="572" y="655"/>
                </a:moveTo>
                <a:cubicBezTo>
                  <a:pt x="563" y="667"/>
                  <a:pt x="563" y="667"/>
                  <a:pt x="563" y="667"/>
                </a:cubicBezTo>
                <a:cubicBezTo>
                  <a:pt x="497" y="743"/>
                  <a:pt x="409" y="743"/>
                  <a:pt x="343" y="667"/>
                </a:cubicBezTo>
                <a:cubicBezTo>
                  <a:pt x="334" y="655"/>
                  <a:pt x="334" y="655"/>
                  <a:pt x="334" y="655"/>
                </a:cubicBezTo>
                <a:cubicBezTo>
                  <a:pt x="256" y="556"/>
                  <a:pt x="217" y="426"/>
                  <a:pt x="234" y="301"/>
                </a:cubicBezTo>
                <a:cubicBezTo>
                  <a:pt x="249" y="181"/>
                  <a:pt x="317" y="56"/>
                  <a:pt x="453" y="56"/>
                </a:cubicBezTo>
                <a:cubicBezTo>
                  <a:pt x="589" y="56"/>
                  <a:pt x="657" y="181"/>
                  <a:pt x="672" y="301"/>
                </a:cubicBezTo>
                <a:cubicBezTo>
                  <a:pt x="689" y="426"/>
                  <a:pt x="651" y="556"/>
                  <a:pt x="572" y="655"/>
                </a:cubicBezTo>
                <a:close/>
                <a:moveTo>
                  <a:pt x="61" y="840"/>
                </a:moveTo>
                <a:cubicBezTo>
                  <a:pt x="65" y="837"/>
                  <a:pt x="160" y="775"/>
                  <a:pt x="301" y="745"/>
                </a:cubicBezTo>
                <a:cubicBezTo>
                  <a:pt x="371" y="730"/>
                  <a:pt x="371" y="730"/>
                  <a:pt x="371" y="730"/>
                </a:cubicBezTo>
                <a:cubicBezTo>
                  <a:pt x="396" y="746"/>
                  <a:pt x="423" y="756"/>
                  <a:pt x="453" y="756"/>
                </a:cubicBezTo>
                <a:cubicBezTo>
                  <a:pt x="483" y="756"/>
                  <a:pt x="510" y="746"/>
                  <a:pt x="535" y="730"/>
                </a:cubicBezTo>
                <a:cubicBezTo>
                  <a:pt x="605" y="745"/>
                  <a:pt x="605" y="745"/>
                  <a:pt x="605" y="745"/>
                </a:cubicBezTo>
                <a:cubicBezTo>
                  <a:pt x="745" y="775"/>
                  <a:pt x="840" y="836"/>
                  <a:pt x="845" y="840"/>
                </a:cubicBezTo>
                <a:lnTo>
                  <a:pt x="61" y="840"/>
                </a:lnTo>
                <a:close/>
              </a:path>
            </a:pathLst>
          </a:custGeom>
          <a:solidFill>
            <a:srgbClr val="7C8185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2"/>
          <p:cNvGrpSpPr/>
          <p:nvPr/>
        </p:nvGrpSpPr>
        <p:grpSpPr>
          <a:xfrm>
            <a:off x="4401446" y="5839440"/>
            <a:ext cx="655195" cy="655690"/>
            <a:chOff x="1588" y="4763"/>
            <a:chExt cx="2109787" cy="2111375"/>
          </a:xfrm>
        </p:grpSpPr>
        <p:sp>
          <p:nvSpPr>
            <p:cNvPr id="102" name="Google Shape;102;p2"/>
            <p:cNvSpPr/>
            <p:nvPr/>
          </p:nvSpPr>
          <p:spPr>
            <a:xfrm>
              <a:off x="1588" y="4763"/>
              <a:ext cx="2109787" cy="2111375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510" y="183"/>
                  </a:moveTo>
                  <a:cubicBezTo>
                    <a:pt x="489" y="178"/>
                    <a:pt x="437" y="178"/>
                    <a:pt x="362" y="176"/>
                  </a:cubicBezTo>
                  <a:cubicBezTo>
                    <a:pt x="365" y="159"/>
                    <a:pt x="366" y="144"/>
                    <a:pt x="366" y="118"/>
                  </a:cubicBezTo>
                  <a:cubicBezTo>
                    <a:pt x="366" y="55"/>
                    <a:pt x="320" y="0"/>
                    <a:pt x="280" y="0"/>
                  </a:cubicBezTo>
                  <a:cubicBezTo>
                    <a:pt x="251" y="0"/>
                    <a:pt x="228" y="23"/>
                    <a:pt x="228" y="52"/>
                  </a:cubicBezTo>
                  <a:cubicBezTo>
                    <a:pt x="227" y="87"/>
                    <a:pt x="216" y="148"/>
                    <a:pt x="158" y="179"/>
                  </a:cubicBezTo>
                  <a:cubicBezTo>
                    <a:pt x="153" y="181"/>
                    <a:pt x="141" y="187"/>
                    <a:pt x="139" y="188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31" y="181"/>
                    <a:pt x="118" y="175"/>
                    <a:pt x="105" y="175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24" y="175"/>
                    <a:pt x="0" y="199"/>
                    <a:pt x="0" y="228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36"/>
                    <a:pt x="24" y="560"/>
                    <a:pt x="53" y="560"/>
                  </a:cubicBezTo>
                  <a:cubicBezTo>
                    <a:pt x="105" y="560"/>
                    <a:pt x="105" y="560"/>
                    <a:pt x="105" y="560"/>
                  </a:cubicBezTo>
                  <a:cubicBezTo>
                    <a:pt x="126" y="560"/>
                    <a:pt x="143" y="547"/>
                    <a:pt x="152" y="530"/>
                  </a:cubicBezTo>
                  <a:cubicBezTo>
                    <a:pt x="152" y="530"/>
                    <a:pt x="152" y="530"/>
                    <a:pt x="153" y="530"/>
                  </a:cubicBezTo>
                  <a:cubicBezTo>
                    <a:pt x="154" y="530"/>
                    <a:pt x="155" y="531"/>
                    <a:pt x="157" y="531"/>
                  </a:cubicBezTo>
                  <a:cubicBezTo>
                    <a:pt x="157" y="531"/>
                    <a:pt x="157" y="531"/>
                    <a:pt x="158" y="531"/>
                  </a:cubicBezTo>
                  <a:cubicBezTo>
                    <a:pt x="168" y="534"/>
                    <a:pt x="187" y="538"/>
                    <a:pt x="228" y="548"/>
                  </a:cubicBezTo>
                  <a:cubicBezTo>
                    <a:pt x="237" y="550"/>
                    <a:pt x="284" y="560"/>
                    <a:pt x="333" y="560"/>
                  </a:cubicBezTo>
                  <a:cubicBezTo>
                    <a:pt x="429" y="560"/>
                    <a:pt x="429" y="560"/>
                    <a:pt x="429" y="560"/>
                  </a:cubicBezTo>
                  <a:cubicBezTo>
                    <a:pt x="458" y="560"/>
                    <a:pt x="479" y="549"/>
                    <a:pt x="491" y="526"/>
                  </a:cubicBezTo>
                  <a:cubicBezTo>
                    <a:pt x="492" y="526"/>
                    <a:pt x="496" y="518"/>
                    <a:pt x="499" y="507"/>
                  </a:cubicBezTo>
                  <a:cubicBezTo>
                    <a:pt x="501" y="499"/>
                    <a:pt x="502" y="488"/>
                    <a:pt x="499" y="477"/>
                  </a:cubicBezTo>
                  <a:cubicBezTo>
                    <a:pt x="518" y="464"/>
                    <a:pt x="524" y="444"/>
                    <a:pt x="528" y="431"/>
                  </a:cubicBezTo>
                  <a:cubicBezTo>
                    <a:pt x="535" y="411"/>
                    <a:pt x="533" y="395"/>
                    <a:pt x="528" y="384"/>
                  </a:cubicBezTo>
                  <a:cubicBezTo>
                    <a:pt x="539" y="374"/>
                    <a:pt x="548" y="359"/>
                    <a:pt x="551" y="335"/>
                  </a:cubicBezTo>
                  <a:cubicBezTo>
                    <a:pt x="554" y="321"/>
                    <a:pt x="551" y="306"/>
                    <a:pt x="545" y="294"/>
                  </a:cubicBezTo>
                  <a:cubicBezTo>
                    <a:pt x="555" y="283"/>
                    <a:pt x="559" y="269"/>
                    <a:pt x="560" y="256"/>
                  </a:cubicBezTo>
                  <a:cubicBezTo>
                    <a:pt x="560" y="252"/>
                    <a:pt x="560" y="252"/>
                    <a:pt x="560" y="252"/>
                  </a:cubicBezTo>
                  <a:cubicBezTo>
                    <a:pt x="560" y="250"/>
                    <a:pt x="560" y="248"/>
                    <a:pt x="560" y="243"/>
                  </a:cubicBezTo>
                  <a:cubicBezTo>
                    <a:pt x="560" y="221"/>
                    <a:pt x="545" y="193"/>
                    <a:pt x="510" y="183"/>
                  </a:cubicBezTo>
                  <a:close/>
                  <a:moveTo>
                    <a:pt x="123" y="508"/>
                  </a:moveTo>
                  <a:cubicBezTo>
                    <a:pt x="123" y="517"/>
                    <a:pt x="115" y="525"/>
                    <a:pt x="105" y="525"/>
                  </a:cubicBezTo>
                  <a:cubicBezTo>
                    <a:pt x="53" y="525"/>
                    <a:pt x="53" y="525"/>
                    <a:pt x="53" y="525"/>
                  </a:cubicBezTo>
                  <a:cubicBezTo>
                    <a:pt x="43" y="525"/>
                    <a:pt x="35" y="517"/>
                    <a:pt x="35" y="50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18"/>
                    <a:pt x="43" y="210"/>
                    <a:pt x="53" y="210"/>
                  </a:cubicBezTo>
                  <a:cubicBezTo>
                    <a:pt x="105" y="210"/>
                    <a:pt x="105" y="210"/>
                    <a:pt x="105" y="210"/>
                  </a:cubicBezTo>
                  <a:cubicBezTo>
                    <a:pt x="115" y="210"/>
                    <a:pt x="123" y="218"/>
                    <a:pt x="123" y="228"/>
                  </a:cubicBezTo>
                  <a:lnTo>
                    <a:pt x="123" y="508"/>
                  </a:lnTo>
                  <a:close/>
                  <a:moveTo>
                    <a:pt x="525" y="254"/>
                  </a:moveTo>
                  <a:cubicBezTo>
                    <a:pt x="524" y="263"/>
                    <a:pt x="521" y="280"/>
                    <a:pt x="490" y="280"/>
                  </a:cubicBezTo>
                  <a:cubicBezTo>
                    <a:pt x="464" y="280"/>
                    <a:pt x="455" y="280"/>
                    <a:pt x="455" y="280"/>
                  </a:cubicBezTo>
                  <a:cubicBezTo>
                    <a:pt x="450" y="280"/>
                    <a:pt x="446" y="284"/>
                    <a:pt x="446" y="289"/>
                  </a:cubicBezTo>
                  <a:cubicBezTo>
                    <a:pt x="446" y="294"/>
                    <a:pt x="450" y="298"/>
                    <a:pt x="455" y="298"/>
                  </a:cubicBezTo>
                  <a:cubicBezTo>
                    <a:pt x="455" y="298"/>
                    <a:pt x="463" y="298"/>
                    <a:pt x="489" y="298"/>
                  </a:cubicBezTo>
                  <a:cubicBezTo>
                    <a:pt x="515" y="298"/>
                    <a:pt x="519" y="319"/>
                    <a:pt x="517" y="330"/>
                  </a:cubicBezTo>
                  <a:cubicBezTo>
                    <a:pt x="515" y="343"/>
                    <a:pt x="509" y="368"/>
                    <a:pt x="479" y="368"/>
                  </a:cubicBezTo>
                  <a:cubicBezTo>
                    <a:pt x="450" y="368"/>
                    <a:pt x="438" y="368"/>
                    <a:pt x="438" y="368"/>
                  </a:cubicBezTo>
                  <a:cubicBezTo>
                    <a:pt x="433" y="368"/>
                    <a:pt x="429" y="371"/>
                    <a:pt x="429" y="376"/>
                  </a:cubicBezTo>
                  <a:cubicBezTo>
                    <a:pt x="429" y="381"/>
                    <a:pt x="433" y="385"/>
                    <a:pt x="438" y="385"/>
                  </a:cubicBezTo>
                  <a:cubicBezTo>
                    <a:pt x="438" y="385"/>
                    <a:pt x="458" y="385"/>
                    <a:pt x="472" y="385"/>
                  </a:cubicBezTo>
                  <a:cubicBezTo>
                    <a:pt x="501" y="385"/>
                    <a:pt x="499" y="408"/>
                    <a:pt x="495" y="421"/>
                  </a:cubicBezTo>
                  <a:cubicBezTo>
                    <a:pt x="489" y="439"/>
                    <a:pt x="486" y="455"/>
                    <a:pt x="448" y="455"/>
                  </a:cubicBezTo>
                  <a:cubicBezTo>
                    <a:pt x="436" y="455"/>
                    <a:pt x="420" y="455"/>
                    <a:pt x="420" y="455"/>
                  </a:cubicBezTo>
                  <a:cubicBezTo>
                    <a:pt x="415" y="455"/>
                    <a:pt x="411" y="459"/>
                    <a:pt x="411" y="464"/>
                  </a:cubicBezTo>
                  <a:cubicBezTo>
                    <a:pt x="411" y="469"/>
                    <a:pt x="415" y="473"/>
                    <a:pt x="420" y="473"/>
                  </a:cubicBezTo>
                  <a:cubicBezTo>
                    <a:pt x="420" y="473"/>
                    <a:pt x="432" y="473"/>
                    <a:pt x="447" y="473"/>
                  </a:cubicBezTo>
                  <a:cubicBezTo>
                    <a:pt x="466" y="473"/>
                    <a:pt x="467" y="491"/>
                    <a:pt x="465" y="497"/>
                  </a:cubicBezTo>
                  <a:cubicBezTo>
                    <a:pt x="463" y="504"/>
                    <a:pt x="461" y="509"/>
                    <a:pt x="461" y="510"/>
                  </a:cubicBezTo>
                  <a:cubicBezTo>
                    <a:pt x="455" y="519"/>
                    <a:pt x="447" y="525"/>
                    <a:pt x="429" y="525"/>
                  </a:cubicBezTo>
                  <a:cubicBezTo>
                    <a:pt x="333" y="525"/>
                    <a:pt x="333" y="525"/>
                    <a:pt x="333" y="525"/>
                  </a:cubicBezTo>
                  <a:cubicBezTo>
                    <a:pt x="285" y="525"/>
                    <a:pt x="237" y="514"/>
                    <a:pt x="236" y="514"/>
                  </a:cubicBezTo>
                  <a:cubicBezTo>
                    <a:pt x="163" y="497"/>
                    <a:pt x="160" y="496"/>
                    <a:pt x="155" y="494"/>
                  </a:cubicBezTo>
                  <a:cubicBezTo>
                    <a:pt x="155" y="494"/>
                    <a:pt x="140" y="492"/>
                    <a:pt x="140" y="479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40" y="229"/>
                    <a:pt x="145" y="222"/>
                    <a:pt x="154" y="219"/>
                  </a:cubicBezTo>
                  <a:cubicBezTo>
                    <a:pt x="155" y="219"/>
                    <a:pt x="156" y="218"/>
                    <a:pt x="158" y="218"/>
                  </a:cubicBezTo>
                  <a:cubicBezTo>
                    <a:pt x="237" y="185"/>
                    <a:pt x="262" y="112"/>
                    <a:pt x="263" y="53"/>
                  </a:cubicBezTo>
                  <a:cubicBezTo>
                    <a:pt x="263" y="44"/>
                    <a:pt x="269" y="35"/>
                    <a:pt x="280" y="35"/>
                  </a:cubicBezTo>
                  <a:cubicBezTo>
                    <a:pt x="299" y="35"/>
                    <a:pt x="331" y="72"/>
                    <a:pt x="331" y="118"/>
                  </a:cubicBezTo>
                  <a:cubicBezTo>
                    <a:pt x="331" y="160"/>
                    <a:pt x="330" y="167"/>
                    <a:pt x="315" y="210"/>
                  </a:cubicBezTo>
                  <a:cubicBezTo>
                    <a:pt x="490" y="210"/>
                    <a:pt x="489" y="213"/>
                    <a:pt x="504" y="217"/>
                  </a:cubicBezTo>
                  <a:cubicBezTo>
                    <a:pt x="523" y="222"/>
                    <a:pt x="525" y="238"/>
                    <a:pt x="525" y="243"/>
                  </a:cubicBezTo>
                  <a:cubicBezTo>
                    <a:pt x="525" y="249"/>
                    <a:pt x="525" y="248"/>
                    <a:pt x="525" y="254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00025" y="1720851"/>
              <a:ext cx="196850" cy="200025"/>
            </a:xfrm>
            <a:custGeom>
              <a:avLst/>
              <a:gdLst/>
              <a:ahLst/>
              <a:cxnLst/>
              <a:rect l="l" t="t" r="r" b="b"/>
              <a:pathLst>
                <a:path w="52" h="53" extrusionOk="0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3"/>
                    <a:pt x="26" y="53"/>
                  </a:cubicBezTo>
                  <a:cubicBezTo>
                    <a:pt x="40" y="53"/>
                    <a:pt x="52" y="41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26" y="35"/>
                  </a:moveTo>
                  <a:cubicBezTo>
                    <a:pt x="21" y="35"/>
                    <a:pt x="17" y="31"/>
                    <a:pt x="17" y="26"/>
                  </a:cubicBezTo>
                  <a:cubicBezTo>
                    <a:pt x="17" y="21"/>
                    <a:pt x="21" y="18"/>
                    <a:pt x="26" y="18"/>
                  </a:cubicBezTo>
                  <a:cubicBezTo>
                    <a:pt x="31" y="18"/>
                    <a:pt x="35" y="21"/>
                    <a:pt x="35" y="26"/>
                  </a:cubicBezTo>
                  <a:cubicBezTo>
                    <a:pt x="35" y="31"/>
                    <a:pt x="31" y="35"/>
                    <a:pt x="26" y="35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2"/>
          <p:cNvSpPr txBox="1"/>
          <p:nvPr/>
        </p:nvSpPr>
        <p:spPr>
          <a:xfrm>
            <a:off x="5941391" y="7203363"/>
            <a:ext cx="1282738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C8185"/>
              </a:buClr>
              <a:buSzPts val="3000"/>
              <a:buFont typeface="Arial"/>
              <a:buNone/>
            </a:pPr>
            <a:r>
              <a:rPr lang="en-US" sz="3000" b="0" u="none">
                <a:solidFill>
                  <a:srgbClr val="7C8185"/>
                </a:solidFill>
                <a:latin typeface="Roboto Black"/>
                <a:ea typeface="Roboto Black"/>
                <a:cs typeface="Roboto Black"/>
                <a:sym typeface="Roboto Black"/>
              </a:rPr>
              <a:t>4. CONSUMO DE PSICOFÁRMACOS 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6816048" y="8449534"/>
            <a:ext cx="119527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000"/>
              <a:buFont typeface="Arial"/>
              <a:buNone/>
            </a:pPr>
            <a:r>
              <a:rPr lang="en-US" sz="3000" b="0" u="none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5. PREVALENCIA DEL ESTADO DE SALUD MENTAL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rgbClr val="D530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168278" y="7192042"/>
            <a:ext cx="612775" cy="547687"/>
          </a:xfrm>
          <a:custGeom>
            <a:avLst/>
            <a:gdLst/>
            <a:ahLst/>
            <a:cxnLst/>
            <a:rect l="l" t="t" r="r" b="b"/>
            <a:pathLst>
              <a:path w="2233" h="1989" extrusionOk="0">
                <a:moveTo>
                  <a:pt x="2008" y="356"/>
                </a:moveTo>
                <a:cubicBezTo>
                  <a:pt x="1539" y="356"/>
                  <a:pt x="1539" y="356"/>
                  <a:pt x="1539" y="356"/>
                </a:cubicBezTo>
                <a:cubicBezTo>
                  <a:pt x="1539" y="219"/>
                  <a:pt x="1539" y="219"/>
                  <a:pt x="1539" y="219"/>
                </a:cubicBezTo>
                <a:cubicBezTo>
                  <a:pt x="1539" y="98"/>
                  <a:pt x="1441" y="0"/>
                  <a:pt x="1320" y="0"/>
                </a:cubicBezTo>
                <a:cubicBezTo>
                  <a:pt x="913" y="0"/>
                  <a:pt x="913" y="0"/>
                  <a:pt x="913" y="0"/>
                </a:cubicBezTo>
                <a:cubicBezTo>
                  <a:pt x="793" y="0"/>
                  <a:pt x="695" y="98"/>
                  <a:pt x="695" y="219"/>
                </a:cubicBezTo>
                <a:cubicBezTo>
                  <a:pt x="695" y="356"/>
                  <a:pt x="695" y="356"/>
                  <a:pt x="695" y="356"/>
                </a:cubicBezTo>
                <a:cubicBezTo>
                  <a:pt x="226" y="356"/>
                  <a:pt x="226" y="356"/>
                  <a:pt x="226" y="356"/>
                </a:cubicBezTo>
                <a:cubicBezTo>
                  <a:pt x="102" y="356"/>
                  <a:pt x="0" y="457"/>
                  <a:pt x="0" y="582"/>
                </a:cubicBezTo>
                <a:cubicBezTo>
                  <a:pt x="0" y="1764"/>
                  <a:pt x="0" y="1764"/>
                  <a:pt x="0" y="1764"/>
                </a:cubicBezTo>
                <a:cubicBezTo>
                  <a:pt x="0" y="1888"/>
                  <a:pt x="102" y="1989"/>
                  <a:pt x="226" y="1989"/>
                </a:cubicBezTo>
                <a:cubicBezTo>
                  <a:pt x="2008" y="1989"/>
                  <a:pt x="2008" y="1989"/>
                  <a:pt x="2008" y="1989"/>
                </a:cubicBezTo>
                <a:cubicBezTo>
                  <a:pt x="2132" y="1989"/>
                  <a:pt x="2233" y="1888"/>
                  <a:pt x="2233" y="1764"/>
                </a:cubicBezTo>
                <a:cubicBezTo>
                  <a:pt x="2233" y="582"/>
                  <a:pt x="2233" y="582"/>
                  <a:pt x="2233" y="582"/>
                </a:cubicBezTo>
                <a:cubicBezTo>
                  <a:pt x="2233" y="457"/>
                  <a:pt x="2132" y="356"/>
                  <a:pt x="2008" y="356"/>
                </a:cubicBezTo>
                <a:close/>
                <a:moveTo>
                  <a:pt x="880" y="219"/>
                </a:moveTo>
                <a:cubicBezTo>
                  <a:pt x="880" y="201"/>
                  <a:pt x="895" y="186"/>
                  <a:pt x="913" y="186"/>
                </a:cubicBezTo>
                <a:cubicBezTo>
                  <a:pt x="1320" y="186"/>
                  <a:pt x="1320" y="186"/>
                  <a:pt x="1320" y="186"/>
                </a:cubicBezTo>
                <a:cubicBezTo>
                  <a:pt x="1339" y="186"/>
                  <a:pt x="1353" y="201"/>
                  <a:pt x="1353" y="219"/>
                </a:cubicBezTo>
                <a:cubicBezTo>
                  <a:pt x="1353" y="356"/>
                  <a:pt x="1353" y="356"/>
                  <a:pt x="1353" y="356"/>
                </a:cubicBezTo>
                <a:cubicBezTo>
                  <a:pt x="880" y="356"/>
                  <a:pt x="880" y="356"/>
                  <a:pt x="880" y="356"/>
                </a:cubicBezTo>
                <a:lnTo>
                  <a:pt x="880" y="219"/>
                </a:lnTo>
                <a:close/>
                <a:moveTo>
                  <a:pt x="226" y="489"/>
                </a:moveTo>
                <a:cubicBezTo>
                  <a:pt x="2008" y="489"/>
                  <a:pt x="2008" y="489"/>
                  <a:pt x="2008" y="489"/>
                </a:cubicBezTo>
                <a:cubicBezTo>
                  <a:pt x="2059" y="489"/>
                  <a:pt x="2100" y="531"/>
                  <a:pt x="2100" y="582"/>
                </a:cubicBezTo>
                <a:cubicBezTo>
                  <a:pt x="2100" y="1096"/>
                  <a:pt x="2100" y="1096"/>
                  <a:pt x="2100" y="1096"/>
                </a:cubicBezTo>
                <a:cubicBezTo>
                  <a:pt x="1285" y="1096"/>
                  <a:pt x="1285" y="1096"/>
                  <a:pt x="1285" y="1096"/>
                </a:cubicBezTo>
                <a:cubicBezTo>
                  <a:pt x="1285" y="1053"/>
                  <a:pt x="1285" y="1053"/>
                  <a:pt x="1285" y="1053"/>
                </a:cubicBezTo>
                <a:cubicBezTo>
                  <a:pt x="1285" y="1009"/>
                  <a:pt x="1250" y="973"/>
                  <a:pt x="1206" y="973"/>
                </a:cubicBezTo>
                <a:cubicBezTo>
                  <a:pt x="1027" y="973"/>
                  <a:pt x="1027" y="973"/>
                  <a:pt x="1027" y="973"/>
                </a:cubicBezTo>
                <a:cubicBezTo>
                  <a:pt x="984" y="973"/>
                  <a:pt x="948" y="1009"/>
                  <a:pt x="948" y="1053"/>
                </a:cubicBezTo>
                <a:cubicBezTo>
                  <a:pt x="948" y="1096"/>
                  <a:pt x="948" y="1096"/>
                  <a:pt x="948" y="1096"/>
                </a:cubicBezTo>
                <a:cubicBezTo>
                  <a:pt x="133" y="1096"/>
                  <a:pt x="133" y="1096"/>
                  <a:pt x="133" y="1096"/>
                </a:cubicBezTo>
                <a:cubicBezTo>
                  <a:pt x="133" y="582"/>
                  <a:pt x="133" y="582"/>
                  <a:pt x="133" y="582"/>
                </a:cubicBezTo>
                <a:cubicBezTo>
                  <a:pt x="133" y="531"/>
                  <a:pt x="175" y="489"/>
                  <a:pt x="226" y="489"/>
                </a:cubicBezTo>
                <a:close/>
                <a:moveTo>
                  <a:pt x="1015" y="1053"/>
                </a:moveTo>
                <a:cubicBezTo>
                  <a:pt x="1015" y="1046"/>
                  <a:pt x="1020" y="1040"/>
                  <a:pt x="1027" y="1040"/>
                </a:cubicBezTo>
                <a:cubicBezTo>
                  <a:pt x="1206" y="1040"/>
                  <a:pt x="1206" y="1040"/>
                  <a:pt x="1206" y="1040"/>
                </a:cubicBezTo>
                <a:cubicBezTo>
                  <a:pt x="1213" y="1040"/>
                  <a:pt x="1219" y="1046"/>
                  <a:pt x="1219" y="1053"/>
                </a:cubicBezTo>
                <a:cubicBezTo>
                  <a:pt x="1219" y="1231"/>
                  <a:pt x="1219" y="1231"/>
                  <a:pt x="1219" y="1231"/>
                </a:cubicBezTo>
                <a:cubicBezTo>
                  <a:pt x="1219" y="1238"/>
                  <a:pt x="1213" y="1244"/>
                  <a:pt x="1206" y="1244"/>
                </a:cubicBezTo>
                <a:cubicBezTo>
                  <a:pt x="1027" y="1244"/>
                  <a:pt x="1027" y="1244"/>
                  <a:pt x="1027" y="1244"/>
                </a:cubicBezTo>
                <a:cubicBezTo>
                  <a:pt x="1020" y="1244"/>
                  <a:pt x="1015" y="1238"/>
                  <a:pt x="1015" y="1231"/>
                </a:cubicBezTo>
                <a:lnTo>
                  <a:pt x="1015" y="1053"/>
                </a:lnTo>
                <a:close/>
                <a:moveTo>
                  <a:pt x="2008" y="1857"/>
                </a:moveTo>
                <a:cubicBezTo>
                  <a:pt x="226" y="1857"/>
                  <a:pt x="226" y="1857"/>
                  <a:pt x="226" y="1857"/>
                </a:cubicBezTo>
                <a:cubicBezTo>
                  <a:pt x="175" y="1857"/>
                  <a:pt x="133" y="1815"/>
                  <a:pt x="133" y="1764"/>
                </a:cubicBezTo>
                <a:cubicBezTo>
                  <a:pt x="133" y="1162"/>
                  <a:pt x="133" y="1162"/>
                  <a:pt x="133" y="1162"/>
                </a:cubicBezTo>
                <a:cubicBezTo>
                  <a:pt x="948" y="1162"/>
                  <a:pt x="948" y="1162"/>
                  <a:pt x="948" y="1162"/>
                </a:cubicBezTo>
                <a:cubicBezTo>
                  <a:pt x="948" y="1231"/>
                  <a:pt x="948" y="1231"/>
                  <a:pt x="948" y="1231"/>
                </a:cubicBezTo>
                <a:cubicBezTo>
                  <a:pt x="948" y="1275"/>
                  <a:pt x="984" y="1310"/>
                  <a:pt x="1027" y="1310"/>
                </a:cubicBezTo>
                <a:cubicBezTo>
                  <a:pt x="1206" y="1310"/>
                  <a:pt x="1206" y="1310"/>
                  <a:pt x="1206" y="1310"/>
                </a:cubicBezTo>
                <a:cubicBezTo>
                  <a:pt x="1250" y="1310"/>
                  <a:pt x="1285" y="1275"/>
                  <a:pt x="1285" y="1231"/>
                </a:cubicBezTo>
                <a:cubicBezTo>
                  <a:pt x="1285" y="1162"/>
                  <a:pt x="1285" y="1162"/>
                  <a:pt x="1285" y="1162"/>
                </a:cubicBezTo>
                <a:cubicBezTo>
                  <a:pt x="2100" y="1162"/>
                  <a:pt x="2100" y="1162"/>
                  <a:pt x="2100" y="1162"/>
                </a:cubicBezTo>
                <a:cubicBezTo>
                  <a:pt x="2100" y="1764"/>
                  <a:pt x="2100" y="1764"/>
                  <a:pt x="2100" y="1764"/>
                </a:cubicBezTo>
                <a:cubicBezTo>
                  <a:pt x="2100" y="1815"/>
                  <a:pt x="2059" y="1857"/>
                  <a:pt x="2008" y="185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7105225" y="9801185"/>
            <a:ext cx="555625" cy="542925"/>
          </a:xfrm>
          <a:custGeom>
            <a:avLst/>
            <a:gdLst/>
            <a:ahLst/>
            <a:cxnLst/>
            <a:rect l="l" t="t" r="r" b="b"/>
            <a:pathLst>
              <a:path w="1149" h="1121" extrusionOk="0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7C8185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8031828" y="9790112"/>
            <a:ext cx="1005635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u="none">
                <a:solidFill>
                  <a:srgbClr val="7C8185"/>
                </a:solidFill>
                <a:latin typeface="Roboto Black"/>
                <a:ea typeface="Roboto Black"/>
                <a:cs typeface="Roboto Black"/>
                <a:sym typeface="Roboto Black"/>
              </a:rPr>
              <a:t>6. PROPUESTAS DE ACCIÓN</a:t>
            </a:r>
            <a:endParaRPr/>
          </a:p>
        </p:txBody>
      </p:sp>
      <p:grpSp>
        <p:nvGrpSpPr>
          <p:cNvPr id="109" name="Google Shape;109;p2"/>
          <p:cNvGrpSpPr/>
          <p:nvPr/>
        </p:nvGrpSpPr>
        <p:grpSpPr>
          <a:xfrm>
            <a:off x="5905230" y="8449534"/>
            <a:ext cx="522712" cy="522315"/>
            <a:chOff x="9525" y="-1587"/>
            <a:chExt cx="2097088" cy="2095500"/>
          </a:xfrm>
        </p:grpSpPr>
        <p:sp>
          <p:nvSpPr>
            <p:cNvPr id="110" name="Google Shape;110;p2"/>
            <p:cNvSpPr/>
            <p:nvPr/>
          </p:nvSpPr>
          <p:spPr>
            <a:xfrm>
              <a:off x="9525" y="-1587"/>
              <a:ext cx="657225" cy="2095500"/>
            </a:xfrm>
            <a:custGeom>
              <a:avLst/>
              <a:gdLst/>
              <a:ahLst/>
              <a:cxnLst/>
              <a:rect l="l" t="t" r="r" b="b"/>
              <a:pathLst>
                <a:path w="174" h="556" extrusionOk="0">
                  <a:moveTo>
                    <a:pt x="139" y="105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14" y="121"/>
                    <a:pt x="0" y="145"/>
                    <a:pt x="0" y="174"/>
                  </a:cubicBezTo>
                  <a:cubicBezTo>
                    <a:pt x="0" y="202"/>
                    <a:pt x="14" y="227"/>
                    <a:pt x="35" y="24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60" y="227"/>
                    <a:pt x="174" y="202"/>
                    <a:pt x="174" y="174"/>
                  </a:cubicBezTo>
                  <a:cubicBezTo>
                    <a:pt x="174" y="145"/>
                    <a:pt x="160" y="121"/>
                    <a:pt x="139" y="105"/>
                  </a:cubicBezTo>
                  <a:close/>
                  <a:moveTo>
                    <a:pt x="70" y="52"/>
                  </a:moveTo>
                  <a:cubicBezTo>
                    <a:pt x="70" y="43"/>
                    <a:pt x="77" y="35"/>
                    <a:pt x="87" y="35"/>
                  </a:cubicBezTo>
                  <a:cubicBezTo>
                    <a:pt x="96" y="35"/>
                    <a:pt x="104" y="43"/>
                    <a:pt x="104" y="52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99" y="87"/>
                    <a:pt x="93" y="87"/>
                    <a:pt x="87" y="87"/>
                  </a:cubicBezTo>
                  <a:cubicBezTo>
                    <a:pt x="81" y="87"/>
                    <a:pt x="75" y="87"/>
                    <a:pt x="70" y="89"/>
                  </a:cubicBezTo>
                  <a:lnTo>
                    <a:pt x="70" y="52"/>
                  </a:lnTo>
                  <a:close/>
                  <a:moveTo>
                    <a:pt x="104" y="504"/>
                  </a:moveTo>
                  <a:cubicBezTo>
                    <a:pt x="104" y="513"/>
                    <a:pt x="96" y="521"/>
                    <a:pt x="87" y="521"/>
                  </a:cubicBezTo>
                  <a:cubicBezTo>
                    <a:pt x="77" y="521"/>
                    <a:pt x="70" y="513"/>
                    <a:pt x="70" y="504"/>
                  </a:cubicBezTo>
                  <a:cubicBezTo>
                    <a:pt x="70" y="259"/>
                    <a:pt x="70" y="259"/>
                    <a:pt x="70" y="259"/>
                  </a:cubicBezTo>
                  <a:cubicBezTo>
                    <a:pt x="75" y="260"/>
                    <a:pt x="81" y="261"/>
                    <a:pt x="87" y="261"/>
                  </a:cubicBezTo>
                  <a:cubicBezTo>
                    <a:pt x="93" y="261"/>
                    <a:pt x="99" y="260"/>
                    <a:pt x="104" y="259"/>
                  </a:cubicBezTo>
                  <a:lnTo>
                    <a:pt x="104" y="504"/>
                  </a:lnTo>
                  <a:close/>
                  <a:moveTo>
                    <a:pt x="137" y="188"/>
                  </a:moveTo>
                  <a:cubicBezTo>
                    <a:pt x="136" y="189"/>
                    <a:pt x="136" y="190"/>
                    <a:pt x="136" y="191"/>
                  </a:cubicBezTo>
                  <a:cubicBezTo>
                    <a:pt x="134" y="196"/>
                    <a:pt x="132" y="200"/>
                    <a:pt x="129" y="204"/>
                  </a:cubicBezTo>
                  <a:cubicBezTo>
                    <a:pt x="129" y="204"/>
                    <a:pt x="129" y="204"/>
                    <a:pt x="129" y="204"/>
                  </a:cubicBezTo>
                  <a:cubicBezTo>
                    <a:pt x="126" y="208"/>
                    <a:pt x="122" y="212"/>
                    <a:pt x="118" y="215"/>
                  </a:cubicBezTo>
                  <a:cubicBezTo>
                    <a:pt x="118" y="215"/>
                    <a:pt x="118" y="215"/>
                    <a:pt x="118" y="215"/>
                  </a:cubicBezTo>
                  <a:cubicBezTo>
                    <a:pt x="114" y="218"/>
                    <a:pt x="109" y="221"/>
                    <a:pt x="104" y="223"/>
                  </a:cubicBezTo>
                  <a:cubicBezTo>
                    <a:pt x="99" y="225"/>
                    <a:pt x="93" y="226"/>
                    <a:pt x="87" y="226"/>
                  </a:cubicBezTo>
                  <a:cubicBezTo>
                    <a:pt x="81" y="226"/>
                    <a:pt x="75" y="225"/>
                    <a:pt x="70" y="223"/>
                  </a:cubicBezTo>
                  <a:cubicBezTo>
                    <a:pt x="64" y="221"/>
                    <a:pt x="60" y="218"/>
                    <a:pt x="56" y="215"/>
                  </a:cubicBezTo>
                  <a:cubicBezTo>
                    <a:pt x="56" y="215"/>
                    <a:pt x="56" y="215"/>
                    <a:pt x="55" y="215"/>
                  </a:cubicBezTo>
                  <a:cubicBezTo>
                    <a:pt x="51" y="212"/>
                    <a:pt x="48" y="208"/>
                    <a:pt x="45" y="204"/>
                  </a:cubicBezTo>
                  <a:cubicBezTo>
                    <a:pt x="45" y="204"/>
                    <a:pt x="45" y="204"/>
                    <a:pt x="45" y="204"/>
                  </a:cubicBezTo>
                  <a:cubicBezTo>
                    <a:pt x="42" y="200"/>
                    <a:pt x="40" y="196"/>
                    <a:pt x="38" y="191"/>
                  </a:cubicBezTo>
                  <a:cubicBezTo>
                    <a:pt x="38" y="190"/>
                    <a:pt x="37" y="189"/>
                    <a:pt x="37" y="188"/>
                  </a:cubicBezTo>
                  <a:cubicBezTo>
                    <a:pt x="36" y="184"/>
                    <a:pt x="35" y="179"/>
                    <a:pt x="35" y="174"/>
                  </a:cubicBezTo>
                  <a:cubicBezTo>
                    <a:pt x="35" y="169"/>
                    <a:pt x="36" y="164"/>
                    <a:pt x="37" y="159"/>
                  </a:cubicBezTo>
                  <a:cubicBezTo>
                    <a:pt x="37" y="158"/>
                    <a:pt x="38" y="157"/>
                    <a:pt x="38" y="156"/>
                  </a:cubicBezTo>
                  <a:cubicBezTo>
                    <a:pt x="40" y="152"/>
                    <a:pt x="42" y="147"/>
                    <a:pt x="45" y="144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39"/>
                    <a:pt x="51" y="136"/>
                    <a:pt x="55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60" y="129"/>
                    <a:pt x="64" y="127"/>
                    <a:pt x="70" y="125"/>
                  </a:cubicBezTo>
                  <a:cubicBezTo>
                    <a:pt x="75" y="123"/>
                    <a:pt x="81" y="122"/>
                    <a:pt x="87" y="122"/>
                  </a:cubicBezTo>
                  <a:cubicBezTo>
                    <a:pt x="93" y="122"/>
                    <a:pt x="99" y="123"/>
                    <a:pt x="104" y="125"/>
                  </a:cubicBezTo>
                  <a:cubicBezTo>
                    <a:pt x="109" y="127"/>
                    <a:pt x="114" y="129"/>
                    <a:pt x="118" y="132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22" y="136"/>
                    <a:pt x="126" y="139"/>
                    <a:pt x="129" y="143"/>
                  </a:cubicBezTo>
                  <a:cubicBezTo>
                    <a:pt x="129" y="143"/>
                    <a:pt x="129" y="143"/>
                    <a:pt x="129" y="144"/>
                  </a:cubicBezTo>
                  <a:cubicBezTo>
                    <a:pt x="132" y="147"/>
                    <a:pt x="134" y="152"/>
                    <a:pt x="136" y="156"/>
                  </a:cubicBezTo>
                  <a:cubicBezTo>
                    <a:pt x="136" y="157"/>
                    <a:pt x="136" y="158"/>
                    <a:pt x="137" y="159"/>
                  </a:cubicBezTo>
                  <a:cubicBezTo>
                    <a:pt x="138" y="164"/>
                    <a:pt x="139" y="169"/>
                    <a:pt x="139" y="174"/>
                  </a:cubicBezTo>
                  <a:cubicBezTo>
                    <a:pt x="139" y="179"/>
                    <a:pt x="138" y="184"/>
                    <a:pt x="137" y="188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49388" y="-1587"/>
              <a:ext cx="657225" cy="2095500"/>
            </a:xfrm>
            <a:custGeom>
              <a:avLst/>
              <a:gdLst/>
              <a:ahLst/>
              <a:cxnLst/>
              <a:rect l="l" t="t" r="r" b="b"/>
              <a:pathLst>
                <a:path w="174" h="556" extrusionOk="0">
                  <a:moveTo>
                    <a:pt x="139" y="105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14" y="121"/>
                    <a:pt x="0" y="145"/>
                    <a:pt x="0" y="174"/>
                  </a:cubicBezTo>
                  <a:cubicBezTo>
                    <a:pt x="0" y="202"/>
                    <a:pt x="14" y="227"/>
                    <a:pt x="35" y="24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60" y="227"/>
                    <a:pt x="174" y="202"/>
                    <a:pt x="174" y="174"/>
                  </a:cubicBezTo>
                  <a:cubicBezTo>
                    <a:pt x="174" y="145"/>
                    <a:pt x="160" y="121"/>
                    <a:pt x="139" y="105"/>
                  </a:cubicBezTo>
                  <a:close/>
                  <a:moveTo>
                    <a:pt x="70" y="52"/>
                  </a:moveTo>
                  <a:cubicBezTo>
                    <a:pt x="70" y="43"/>
                    <a:pt x="78" y="35"/>
                    <a:pt x="87" y="35"/>
                  </a:cubicBezTo>
                  <a:cubicBezTo>
                    <a:pt x="97" y="35"/>
                    <a:pt x="105" y="43"/>
                    <a:pt x="105" y="52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99" y="87"/>
                    <a:pt x="93" y="87"/>
                    <a:pt x="87" y="87"/>
                  </a:cubicBezTo>
                  <a:cubicBezTo>
                    <a:pt x="81" y="87"/>
                    <a:pt x="75" y="87"/>
                    <a:pt x="70" y="89"/>
                  </a:cubicBezTo>
                  <a:lnTo>
                    <a:pt x="70" y="52"/>
                  </a:lnTo>
                  <a:close/>
                  <a:moveTo>
                    <a:pt x="105" y="504"/>
                  </a:moveTo>
                  <a:cubicBezTo>
                    <a:pt x="105" y="513"/>
                    <a:pt x="97" y="521"/>
                    <a:pt x="87" y="521"/>
                  </a:cubicBezTo>
                  <a:cubicBezTo>
                    <a:pt x="78" y="521"/>
                    <a:pt x="70" y="513"/>
                    <a:pt x="70" y="504"/>
                  </a:cubicBezTo>
                  <a:cubicBezTo>
                    <a:pt x="70" y="259"/>
                    <a:pt x="70" y="259"/>
                    <a:pt x="70" y="259"/>
                  </a:cubicBezTo>
                  <a:cubicBezTo>
                    <a:pt x="75" y="260"/>
                    <a:pt x="81" y="261"/>
                    <a:pt x="87" y="261"/>
                  </a:cubicBezTo>
                  <a:cubicBezTo>
                    <a:pt x="93" y="261"/>
                    <a:pt x="99" y="260"/>
                    <a:pt x="105" y="259"/>
                  </a:cubicBezTo>
                  <a:lnTo>
                    <a:pt x="105" y="504"/>
                  </a:lnTo>
                  <a:close/>
                  <a:moveTo>
                    <a:pt x="137" y="188"/>
                  </a:moveTo>
                  <a:cubicBezTo>
                    <a:pt x="137" y="189"/>
                    <a:pt x="136" y="190"/>
                    <a:pt x="136" y="191"/>
                  </a:cubicBezTo>
                  <a:cubicBezTo>
                    <a:pt x="134" y="196"/>
                    <a:pt x="132" y="200"/>
                    <a:pt x="129" y="204"/>
                  </a:cubicBezTo>
                  <a:cubicBezTo>
                    <a:pt x="129" y="204"/>
                    <a:pt x="129" y="204"/>
                    <a:pt x="129" y="204"/>
                  </a:cubicBezTo>
                  <a:cubicBezTo>
                    <a:pt x="126" y="208"/>
                    <a:pt x="123" y="212"/>
                    <a:pt x="119" y="215"/>
                  </a:cubicBezTo>
                  <a:cubicBezTo>
                    <a:pt x="118" y="215"/>
                    <a:pt x="118" y="215"/>
                    <a:pt x="118" y="215"/>
                  </a:cubicBezTo>
                  <a:cubicBezTo>
                    <a:pt x="114" y="218"/>
                    <a:pt x="110" y="221"/>
                    <a:pt x="105" y="223"/>
                  </a:cubicBezTo>
                  <a:cubicBezTo>
                    <a:pt x="99" y="225"/>
                    <a:pt x="93" y="226"/>
                    <a:pt x="87" y="226"/>
                  </a:cubicBezTo>
                  <a:cubicBezTo>
                    <a:pt x="81" y="226"/>
                    <a:pt x="75" y="225"/>
                    <a:pt x="70" y="223"/>
                  </a:cubicBezTo>
                  <a:cubicBezTo>
                    <a:pt x="65" y="221"/>
                    <a:pt x="60" y="218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2" y="212"/>
                    <a:pt x="48" y="208"/>
                    <a:pt x="45" y="204"/>
                  </a:cubicBezTo>
                  <a:cubicBezTo>
                    <a:pt x="45" y="204"/>
                    <a:pt x="45" y="204"/>
                    <a:pt x="45" y="204"/>
                  </a:cubicBezTo>
                  <a:cubicBezTo>
                    <a:pt x="42" y="200"/>
                    <a:pt x="40" y="196"/>
                    <a:pt x="38" y="191"/>
                  </a:cubicBezTo>
                  <a:cubicBezTo>
                    <a:pt x="38" y="190"/>
                    <a:pt x="38" y="189"/>
                    <a:pt x="37" y="188"/>
                  </a:cubicBezTo>
                  <a:cubicBezTo>
                    <a:pt x="36" y="184"/>
                    <a:pt x="35" y="179"/>
                    <a:pt x="35" y="174"/>
                  </a:cubicBezTo>
                  <a:cubicBezTo>
                    <a:pt x="35" y="169"/>
                    <a:pt x="36" y="164"/>
                    <a:pt x="37" y="159"/>
                  </a:cubicBezTo>
                  <a:cubicBezTo>
                    <a:pt x="38" y="158"/>
                    <a:pt x="38" y="157"/>
                    <a:pt x="38" y="156"/>
                  </a:cubicBezTo>
                  <a:cubicBezTo>
                    <a:pt x="40" y="152"/>
                    <a:pt x="42" y="147"/>
                    <a:pt x="45" y="144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39"/>
                    <a:pt x="52" y="136"/>
                    <a:pt x="56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60" y="129"/>
                    <a:pt x="65" y="127"/>
                    <a:pt x="70" y="125"/>
                  </a:cubicBezTo>
                  <a:cubicBezTo>
                    <a:pt x="75" y="123"/>
                    <a:pt x="81" y="122"/>
                    <a:pt x="87" y="122"/>
                  </a:cubicBezTo>
                  <a:cubicBezTo>
                    <a:pt x="93" y="122"/>
                    <a:pt x="99" y="123"/>
                    <a:pt x="105" y="125"/>
                  </a:cubicBezTo>
                  <a:cubicBezTo>
                    <a:pt x="110" y="127"/>
                    <a:pt x="114" y="129"/>
                    <a:pt x="118" y="132"/>
                  </a:cubicBezTo>
                  <a:cubicBezTo>
                    <a:pt x="118" y="132"/>
                    <a:pt x="118" y="132"/>
                    <a:pt x="119" y="132"/>
                  </a:cubicBezTo>
                  <a:cubicBezTo>
                    <a:pt x="123" y="136"/>
                    <a:pt x="126" y="139"/>
                    <a:pt x="129" y="143"/>
                  </a:cubicBezTo>
                  <a:cubicBezTo>
                    <a:pt x="129" y="143"/>
                    <a:pt x="129" y="143"/>
                    <a:pt x="129" y="144"/>
                  </a:cubicBezTo>
                  <a:cubicBezTo>
                    <a:pt x="132" y="147"/>
                    <a:pt x="134" y="152"/>
                    <a:pt x="136" y="156"/>
                  </a:cubicBezTo>
                  <a:cubicBezTo>
                    <a:pt x="136" y="157"/>
                    <a:pt x="137" y="158"/>
                    <a:pt x="137" y="159"/>
                  </a:cubicBezTo>
                  <a:cubicBezTo>
                    <a:pt x="138" y="164"/>
                    <a:pt x="139" y="169"/>
                    <a:pt x="139" y="174"/>
                  </a:cubicBezTo>
                  <a:cubicBezTo>
                    <a:pt x="139" y="179"/>
                    <a:pt x="138" y="184"/>
                    <a:pt x="137" y="188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30250" y="-1587"/>
              <a:ext cx="655638" cy="2095500"/>
            </a:xfrm>
            <a:custGeom>
              <a:avLst/>
              <a:gdLst/>
              <a:ahLst/>
              <a:cxnLst/>
              <a:rect l="l" t="t" r="r" b="b"/>
              <a:pathLst>
                <a:path w="174" h="556" extrusionOk="0">
                  <a:moveTo>
                    <a:pt x="139" y="313"/>
                  </a:moveTo>
                  <a:cubicBezTo>
                    <a:pt x="139" y="52"/>
                    <a:pt x="139" y="52"/>
                    <a:pt x="139" y="52"/>
                  </a:cubicBezTo>
                  <a:cubicBezTo>
                    <a:pt x="139" y="23"/>
                    <a:pt x="116" y="0"/>
                    <a:pt x="87" y="0"/>
                  </a:cubicBezTo>
                  <a:cubicBezTo>
                    <a:pt x="58" y="0"/>
                    <a:pt x="35" y="23"/>
                    <a:pt x="35" y="52"/>
                  </a:cubicBezTo>
                  <a:cubicBezTo>
                    <a:pt x="35" y="313"/>
                    <a:pt x="35" y="313"/>
                    <a:pt x="35" y="313"/>
                  </a:cubicBezTo>
                  <a:cubicBezTo>
                    <a:pt x="14" y="329"/>
                    <a:pt x="0" y="354"/>
                    <a:pt x="0" y="382"/>
                  </a:cubicBezTo>
                  <a:cubicBezTo>
                    <a:pt x="0" y="411"/>
                    <a:pt x="14" y="435"/>
                    <a:pt x="35" y="451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35" y="533"/>
                    <a:pt x="58" y="556"/>
                    <a:pt x="87" y="556"/>
                  </a:cubicBezTo>
                  <a:cubicBezTo>
                    <a:pt x="116" y="556"/>
                    <a:pt x="139" y="533"/>
                    <a:pt x="139" y="504"/>
                  </a:cubicBezTo>
                  <a:cubicBezTo>
                    <a:pt x="139" y="451"/>
                    <a:pt x="139" y="451"/>
                    <a:pt x="139" y="451"/>
                  </a:cubicBezTo>
                  <a:cubicBezTo>
                    <a:pt x="160" y="435"/>
                    <a:pt x="174" y="411"/>
                    <a:pt x="174" y="382"/>
                  </a:cubicBezTo>
                  <a:cubicBezTo>
                    <a:pt x="174" y="354"/>
                    <a:pt x="160" y="329"/>
                    <a:pt x="139" y="313"/>
                  </a:cubicBezTo>
                  <a:close/>
                  <a:moveTo>
                    <a:pt x="70" y="52"/>
                  </a:moveTo>
                  <a:cubicBezTo>
                    <a:pt x="70" y="43"/>
                    <a:pt x="77" y="35"/>
                    <a:pt x="87" y="35"/>
                  </a:cubicBezTo>
                  <a:cubicBezTo>
                    <a:pt x="97" y="35"/>
                    <a:pt x="104" y="43"/>
                    <a:pt x="104" y="52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99" y="296"/>
                    <a:pt x="93" y="295"/>
                    <a:pt x="87" y="295"/>
                  </a:cubicBezTo>
                  <a:cubicBezTo>
                    <a:pt x="81" y="295"/>
                    <a:pt x="75" y="296"/>
                    <a:pt x="70" y="297"/>
                  </a:cubicBezTo>
                  <a:lnTo>
                    <a:pt x="70" y="52"/>
                  </a:lnTo>
                  <a:close/>
                  <a:moveTo>
                    <a:pt x="104" y="504"/>
                  </a:moveTo>
                  <a:cubicBezTo>
                    <a:pt x="104" y="513"/>
                    <a:pt x="97" y="521"/>
                    <a:pt x="87" y="521"/>
                  </a:cubicBezTo>
                  <a:cubicBezTo>
                    <a:pt x="77" y="521"/>
                    <a:pt x="70" y="513"/>
                    <a:pt x="70" y="504"/>
                  </a:cubicBezTo>
                  <a:cubicBezTo>
                    <a:pt x="70" y="467"/>
                    <a:pt x="70" y="467"/>
                    <a:pt x="70" y="467"/>
                  </a:cubicBezTo>
                  <a:cubicBezTo>
                    <a:pt x="75" y="469"/>
                    <a:pt x="81" y="469"/>
                    <a:pt x="87" y="469"/>
                  </a:cubicBezTo>
                  <a:cubicBezTo>
                    <a:pt x="93" y="469"/>
                    <a:pt x="99" y="469"/>
                    <a:pt x="104" y="467"/>
                  </a:cubicBezTo>
                  <a:lnTo>
                    <a:pt x="104" y="504"/>
                  </a:lnTo>
                  <a:close/>
                  <a:moveTo>
                    <a:pt x="137" y="397"/>
                  </a:moveTo>
                  <a:cubicBezTo>
                    <a:pt x="137" y="398"/>
                    <a:pt x="136" y="399"/>
                    <a:pt x="136" y="400"/>
                  </a:cubicBezTo>
                  <a:cubicBezTo>
                    <a:pt x="134" y="404"/>
                    <a:pt x="132" y="409"/>
                    <a:pt x="129" y="412"/>
                  </a:cubicBezTo>
                  <a:cubicBezTo>
                    <a:pt x="129" y="412"/>
                    <a:pt x="129" y="413"/>
                    <a:pt x="129" y="413"/>
                  </a:cubicBezTo>
                  <a:cubicBezTo>
                    <a:pt x="126" y="417"/>
                    <a:pt x="123" y="420"/>
                    <a:pt x="118" y="424"/>
                  </a:cubicBezTo>
                  <a:cubicBezTo>
                    <a:pt x="118" y="424"/>
                    <a:pt x="118" y="424"/>
                    <a:pt x="118" y="424"/>
                  </a:cubicBezTo>
                  <a:cubicBezTo>
                    <a:pt x="114" y="427"/>
                    <a:pt x="109" y="429"/>
                    <a:pt x="104" y="431"/>
                  </a:cubicBezTo>
                  <a:cubicBezTo>
                    <a:pt x="99" y="433"/>
                    <a:pt x="93" y="434"/>
                    <a:pt x="87" y="434"/>
                  </a:cubicBezTo>
                  <a:cubicBezTo>
                    <a:pt x="81" y="434"/>
                    <a:pt x="75" y="433"/>
                    <a:pt x="70" y="431"/>
                  </a:cubicBezTo>
                  <a:cubicBezTo>
                    <a:pt x="65" y="429"/>
                    <a:pt x="60" y="427"/>
                    <a:pt x="56" y="424"/>
                  </a:cubicBezTo>
                  <a:cubicBezTo>
                    <a:pt x="56" y="424"/>
                    <a:pt x="56" y="424"/>
                    <a:pt x="56" y="424"/>
                  </a:cubicBezTo>
                  <a:cubicBezTo>
                    <a:pt x="51" y="420"/>
                    <a:pt x="48" y="417"/>
                    <a:pt x="45" y="413"/>
                  </a:cubicBezTo>
                  <a:cubicBezTo>
                    <a:pt x="45" y="413"/>
                    <a:pt x="45" y="412"/>
                    <a:pt x="45" y="412"/>
                  </a:cubicBezTo>
                  <a:cubicBezTo>
                    <a:pt x="42" y="409"/>
                    <a:pt x="40" y="404"/>
                    <a:pt x="38" y="400"/>
                  </a:cubicBezTo>
                  <a:cubicBezTo>
                    <a:pt x="38" y="399"/>
                    <a:pt x="37" y="398"/>
                    <a:pt x="37" y="397"/>
                  </a:cubicBezTo>
                  <a:cubicBezTo>
                    <a:pt x="36" y="392"/>
                    <a:pt x="35" y="387"/>
                    <a:pt x="35" y="382"/>
                  </a:cubicBezTo>
                  <a:cubicBezTo>
                    <a:pt x="35" y="377"/>
                    <a:pt x="36" y="372"/>
                    <a:pt x="37" y="368"/>
                  </a:cubicBezTo>
                  <a:cubicBezTo>
                    <a:pt x="37" y="367"/>
                    <a:pt x="38" y="366"/>
                    <a:pt x="38" y="365"/>
                  </a:cubicBezTo>
                  <a:cubicBezTo>
                    <a:pt x="40" y="360"/>
                    <a:pt x="42" y="356"/>
                    <a:pt x="45" y="352"/>
                  </a:cubicBezTo>
                  <a:cubicBezTo>
                    <a:pt x="45" y="352"/>
                    <a:pt x="45" y="352"/>
                    <a:pt x="45" y="352"/>
                  </a:cubicBezTo>
                  <a:cubicBezTo>
                    <a:pt x="48" y="348"/>
                    <a:pt x="51" y="344"/>
                    <a:pt x="56" y="341"/>
                  </a:cubicBezTo>
                  <a:cubicBezTo>
                    <a:pt x="56" y="341"/>
                    <a:pt x="56" y="341"/>
                    <a:pt x="56" y="341"/>
                  </a:cubicBezTo>
                  <a:cubicBezTo>
                    <a:pt x="60" y="338"/>
                    <a:pt x="65" y="335"/>
                    <a:pt x="70" y="333"/>
                  </a:cubicBezTo>
                  <a:cubicBezTo>
                    <a:pt x="75" y="331"/>
                    <a:pt x="81" y="330"/>
                    <a:pt x="87" y="330"/>
                  </a:cubicBezTo>
                  <a:cubicBezTo>
                    <a:pt x="93" y="330"/>
                    <a:pt x="99" y="331"/>
                    <a:pt x="104" y="333"/>
                  </a:cubicBezTo>
                  <a:cubicBezTo>
                    <a:pt x="109" y="335"/>
                    <a:pt x="114" y="338"/>
                    <a:pt x="118" y="341"/>
                  </a:cubicBezTo>
                  <a:cubicBezTo>
                    <a:pt x="118" y="341"/>
                    <a:pt x="118" y="341"/>
                    <a:pt x="118" y="341"/>
                  </a:cubicBezTo>
                  <a:cubicBezTo>
                    <a:pt x="123" y="344"/>
                    <a:pt x="126" y="348"/>
                    <a:pt x="129" y="352"/>
                  </a:cubicBezTo>
                  <a:cubicBezTo>
                    <a:pt x="129" y="352"/>
                    <a:pt x="129" y="352"/>
                    <a:pt x="129" y="352"/>
                  </a:cubicBezTo>
                  <a:cubicBezTo>
                    <a:pt x="132" y="356"/>
                    <a:pt x="134" y="360"/>
                    <a:pt x="136" y="365"/>
                  </a:cubicBezTo>
                  <a:cubicBezTo>
                    <a:pt x="136" y="366"/>
                    <a:pt x="137" y="367"/>
                    <a:pt x="137" y="368"/>
                  </a:cubicBezTo>
                  <a:cubicBezTo>
                    <a:pt x="138" y="372"/>
                    <a:pt x="139" y="377"/>
                    <a:pt x="139" y="382"/>
                  </a:cubicBezTo>
                  <a:cubicBezTo>
                    <a:pt x="139" y="387"/>
                    <a:pt x="138" y="392"/>
                    <a:pt x="137" y="397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39" name="Google Shape;339;p21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1"/>
          <p:cNvSpPr/>
          <p:nvPr/>
        </p:nvSpPr>
        <p:spPr>
          <a:xfrm>
            <a:off x="11429028" y="3940015"/>
            <a:ext cx="5883510" cy="1649642"/>
          </a:xfrm>
          <a:prstGeom prst="rect">
            <a:avLst/>
          </a:prstGeom>
          <a:noFill/>
          <a:ln w="38100" cap="flat" cmpd="sng">
            <a:solidFill>
              <a:srgbClr val="393A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83.3%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Granada no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problemas de conducta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1"/>
          <p:cNvSpPr/>
          <p:nvPr/>
        </p:nvSpPr>
        <p:spPr>
          <a:xfrm>
            <a:off x="1502569" y="9451481"/>
            <a:ext cx="5675481" cy="1877397"/>
          </a:xfrm>
          <a:prstGeom prst="rect">
            <a:avLst/>
          </a:prstGeom>
          <a:noFill/>
          <a:ln w="38100" cap="flat" cmpd="sng">
            <a:solidFill>
              <a:srgbClr val="393A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Granada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síntomas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hiperactividad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inatención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342" name="Google Shape;34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175" y="3655291"/>
            <a:ext cx="10393373" cy="328884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954853" y="2679745"/>
            <a:ext cx="6770911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DE CONDUCTA</a:t>
            </a:r>
            <a:endParaRPr/>
          </a:p>
        </p:txBody>
      </p:sp>
      <p:pic>
        <p:nvPicPr>
          <p:cNvPr id="344" name="Google Shape;34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1664" y="8371562"/>
            <a:ext cx="9997237" cy="324979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 txBox="1"/>
          <p:nvPr/>
        </p:nvSpPr>
        <p:spPr>
          <a:xfrm>
            <a:off x="10392723" y="7333500"/>
            <a:ext cx="6770911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HIPERACTIVIDAD-INATENCIÓN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2"/>
          <p:cNvSpPr/>
          <p:nvPr/>
        </p:nvSpPr>
        <p:spPr>
          <a:xfrm>
            <a:off x="1427163" y="8254359"/>
            <a:ext cx="7548665" cy="320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muestra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universitaria de la UGR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nivel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promedio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problemas de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iguales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ítem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Prefiero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solo/a a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gente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60.7%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respondió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valor más alto (</a:t>
            </a:r>
            <a:r>
              <a:rPr lang="en-US" sz="2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verdaderamente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10071202" y="8849906"/>
            <a:ext cx="7530998" cy="242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distribución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puntuaciones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medias de 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muestra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encuentran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puntuaciones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menor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valor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Problemas con los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Iguales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Existen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diferencias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significativas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entre el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género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masculino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femenino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22" y="4151166"/>
            <a:ext cx="10483702" cy="329625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/>
        </p:nvSpPr>
        <p:spPr>
          <a:xfrm>
            <a:off x="1116511" y="3006564"/>
            <a:ext cx="8954691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DE RELACIÓN CON IGUALES</a:t>
            </a:r>
            <a:endParaRPr/>
          </a:p>
        </p:txBody>
      </p:sp>
      <p:pic>
        <p:nvPicPr>
          <p:cNvPr id="356" name="Google Shape;35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5251" y="3891516"/>
            <a:ext cx="7782749" cy="436284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2"/>
          <p:cNvSpPr txBox="1"/>
          <p:nvPr/>
        </p:nvSpPr>
        <p:spPr>
          <a:xfrm>
            <a:off x="12092850" y="2853979"/>
            <a:ext cx="4182248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 GÉNERO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63" name="Google Shape;363;p23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3"/>
          <p:cNvSpPr/>
          <p:nvPr/>
        </p:nvSpPr>
        <p:spPr>
          <a:xfrm>
            <a:off x="902444" y="8387721"/>
            <a:ext cx="8503123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90,7%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Universidad de Granada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puntuación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conducta prosocial,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refiriéndose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misma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empatía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solidaridad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estos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los/las estudiantes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365" name="Google Shape;365;p23"/>
          <p:cNvSpPr/>
          <p:nvPr/>
        </p:nvSpPr>
        <p:spPr>
          <a:xfrm>
            <a:off x="10069750" y="8901909"/>
            <a:ext cx="733580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cuanto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género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variable, y a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anteriores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vemos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como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puntuación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muy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elevada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(9 y 10)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valores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más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positivos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siendo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mujeres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quienes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destacan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rango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/>
          </a:p>
        </p:txBody>
      </p:sp>
      <p:pic>
        <p:nvPicPr>
          <p:cNvPr id="366" name="Google Shape;36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13399"/>
            <a:ext cx="10308012" cy="317288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3"/>
          <p:cNvSpPr txBox="1"/>
          <p:nvPr/>
        </p:nvSpPr>
        <p:spPr>
          <a:xfrm>
            <a:off x="2679405" y="2904078"/>
            <a:ext cx="5669323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CONDUCTA PROSOCIAL</a:t>
            </a:r>
            <a:endParaRPr/>
          </a:p>
        </p:txBody>
      </p:sp>
      <p:pic>
        <p:nvPicPr>
          <p:cNvPr id="368" name="Google Shape;36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8012" y="4012292"/>
            <a:ext cx="7688454" cy="437542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3"/>
          <p:cNvSpPr txBox="1"/>
          <p:nvPr/>
        </p:nvSpPr>
        <p:spPr>
          <a:xfrm>
            <a:off x="11646528" y="2747921"/>
            <a:ext cx="4182248" cy="707886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 GÉNERO</a:t>
            </a:r>
            <a:endParaRPr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21BC376-EB0D-794F-90E5-E6A9C413CA26}"/>
              </a:ext>
            </a:extLst>
          </p:cNvPr>
          <p:cNvSpPr/>
          <p:nvPr/>
        </p:nvSpPr>
        <p:spPr>
          <a:xfrm>
            <a:off x="8961120" y="5163648"/>
            <a:ext cx="1346892" cy="1328592"/>
          </a:xfrm>
          <a:prstGeom prst="ellipse">
            <a:avLst/>
          </a:prstGeom>
          <a:noFill/>
          <a:ln w="984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4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PREVALENCIA DEL ESTADO DE SALUD MENTAL</a:t>
            </a:r>
            <a:endParaRPr/>
          </a:p>
        </p:txBody>
      </p:sp>
      <p:sp>
        <p:nvSpPr>
          <p:cNvPr id="375" name="Google Shape;375;p24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707" y="4052493"/>
            <a:ext cx="13389147" cy="803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4"/>
          <p:cNvSpPr txBox="1"/>
          <p:nvPr/>
        </p:nvSpPr>
        <p:spPr>
          <a:xfrm>
            <a:off x="4989443" y="2881691"/>
            <a:ext cx="8430858" cy="769441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SÍNTOMAS PSICOPATOLÓGICOS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C36D5-3E06-8F45-BE97-B6AE185B3C75}"/>
              </a:ext>
            </a:extLst>
          </p:cNvPr>
          <p:cNvSpPr txBox="1"/>
          <p:nvPr/>
        </p:nvSpPr>
        <p:spPr>
          <a:xfrm>
            <a:off x="5147919" y="10844480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35D632-5309-5746-92D3-654631354E5D}"/>
              </a:ext>
            </a:extLst>
          </p:cNvPr>
          <p:cNvSpPr txBox="1"/>
          <p:nvPr/>
        </p:nvSpPr>
        <p:spPr>
          <a:xfrm>
            <a:off x="2560186" y="10844480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/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C20812-ADE4-3842-8C24-3911B1C8D21D}"/>
              </a:ext>
            </a:extLst>
          </p:cNvPr>
          <p:cNvSpPr txBox="1"/>
          <p:nvPr/>
        </p:nvSpPr>
        <p:spPr>
          <a:xfrm>
            <a:off x="3725939" y="10844480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B22515-6E92-884D-8C74-D1A530EBEBEE}"/>
              </a:ext>
            </a:extLst>
          </p:cNvPr>
          <p:cNvSpPr txBox="1"/>
          <p:nvPr/>
        </p:nvSpPr>
        <p:spPr>
          <a:xfrm>
            <a:off x="6533984" y="10202807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428CFD-F6C3-A149-BC94-9937C692F260}"/>
              </a:ext>
            </a:extLst>
          </p:cNvPr>
          <p:cNvSpPr txBox="1"/>
          <p:nvPr/>
        </p:nvSpPr>
        <p:spPr>
          <a:xfrm>
            <a:off x="7522922" y="10202807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/>
              <a:t>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1BC70B-CF71-4448-A4B4-B3BC9189E3C3}"/>
              </a:ext>
            </a:extLst>
          </p:cNvPr>
          <p:cNvSpPr txBox="1"/>
          <p:nvPr/>
        </p:nvSpPr>
        <p:spPr>
          <a:xfrm>
            <a:off x="8511860" y="10238494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/>
              <a:t>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12AD0BC-E2ED-2746-A9C1-33226831D420}"/>
              </a:ext>
            </a:extLst>
          </p:cNvPr>
          <p:cNvSpPr txBox="1"/>
          <p:nvPr/>
        </p:nvSpPr>
        <p:spPr>
          <a:xfrm>
            <a:off x="9628062" y="10202807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C7035-F61A-0942-9CB7-FB175B970989}"/>
              </a:ext>
            </a:extLst>
          </p:cNvPr>
          <p:cNvSpPr txBox="1"/>
          <p:nvPr/>
        </p:nvSpPr>
        <p:spPr>
          <a:xfrm>
            <a:off x="10196303" y="11106090"/>
            <a:ext cx="385042" cy="523220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4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RIESGO AUTOLÍTICO</a:t>
            </a: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5"/>
          <p:cNvSpPr/>
          <p:nvPr/>
        </p:nvSpPr>
        <p:spPr>
          <a:xfrm>
            <a:off x="751955" y="9604891"/>
            <a:ext cx="8695326" cy="200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variable se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evaluó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mediante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ítem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pienso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el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suicidio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solución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mis problemas” 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96.7 %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muestra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estuvo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totalmente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acuerdo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afirmación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385" name="Google Shape;385;p25"/>
          <p:cNvSpPr/>
          <p:nvPr/>
        </p:nvSpPr>
        <p:spPr>
          <a:xfrm>
            <a:off x="10194489" y="10013336"/>
            <a:ext cx="7393022" cy="164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variable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evaluada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mediante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ítem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tengo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plan para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acabar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mi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vida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86.3%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totalmente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desacuerdo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386" y="3697717"/>
            <a:ext cx="9183895" cy="5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7281" y="3720342"/>
            <a:ext cx="8244509" cy="58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 txBox="1"/>
          <p:nvPr/>
        </p:nvSpPr>
        <p:spPr>
          <a:xfrm>
            <a:off x="2016210" y="2453819"/>
            <a:ext cx="6166815" cy="769441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IDEACIÓN AUTOLÍTICA</a:t>
            </a:r>
            <a:endParaRPr/>
          </a:p>
        </p:txBody>
      </p:sp>
      <p:sp>
        <p:nvSpPr>
          <p:cNvPr id="389" name="Google Shape;389;p25"/>
          <p:cNvSpPr txBox="1"/>
          <p:nvPr/>
        </p:nvSpPr>
        <p:spPr>
          <a:xfrm>
            <a:off x="10043020" y="2453818"/>
            <a:ext cx="7444064" cy="769441"/>
          </a:xfrm>
          <a:prstGeom prst="rect">
            <a:avLst/>
          </a:prstGeom>
          <a:noFill/>
          <a:ln w="38100" cap="flat" cmpd="sng">
            <a:solidFill>
              <a:srgbClr val="222A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PLANIFICACIÓN AUTOLÍTICA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/>
          <p:nvPr/>
        </p:nvSpPr>
        <p:spPr>
          <a:xfrm rot="-5400000">
            <a:off x="2286000" y="-2286000"/>
            <a:ext cx="13716000" cy="18288000"/>
          </a:xfrm>
          <a:prstGeom prst="rect">
            <a:avLst/>
          </a:prstGeom>
          <a:solidFill>
            <a:srgbClr val="2F3A49">
              <a:alpha val="6745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6"/>
          <p:cNvSpPr/>
          <p:nvPr/>
        </p:nvSpPr>
        <p:spPr>
          <a:xfrm>
            <a:off x="2559050" y="5864225"/>
            <a:ext cx="1020763" cy="1162050"/>
          </a:xfrm>
          <a:custGeom>
            <a:avLst/>
            <a:gdLst/>
            <a:ahLst/>
            <a:cxnLst/>
            <a:rect l="l" t="t" r="r" b="b"/>
            <a:pathLst>
              <a:path w="192" h="220" extrusionOk="0">
                <a:moveTo>
                  <a:pt x="179" y="35"/>
                </a:moveTo>
                <a:cubicBezTo>
                  <a:pt x="171" y="9"/>
                  <a:pt x="171" y="9"/>
                  <a:pt x="171" y="9"/>
                </a:cubicBezTo>
                <a:cubicBezTo>
                  <a:pt x="169" y="4"/>
                  <a:pt x="164" y="0"/>
                  <a:pt x="158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" y="0"/>
                  <a:pt x="23" y="4"/>
                  <a:pt x="21" y="9"/>
                </a:cubicBezTo>
                <a:cubicBezTo>
                  <a:pt x="13" y="35"/>
                  <a:pt x="13" y="35"/>
                  <a:pt x="13" y="35"/>
                </a:cubicBezTo>
                <a:cubicBezTo>
                  <a:pt x="5" y="35"/>
                  <a:pt x="0" y="41"/>
                  <a:pt x="0" y="48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76"/>
                  <a:pt x="6" y="82"/>
                  <a:pt x="13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34" y="208"/>
                  <a:pt x="34" y="208"/>
                  <a:pt x="34" y="208"/>
                </a:cubicBezTo>
                <a:cubicBezTo>
                  <a:pt x="35" y="215"/>
                  <a:pt x="41" y="220"/>
                  <a:pt x="48" y="220"/>
                </a:cubicBezTo>
                <a:cubicBezTo>
                  <a:pt x="144" y="220"/>
                  <a:pt x="144" y="220"/>
                  <a:pt x="144" y="220"/>
                </a:cubicBezTo>
                <a:cubicBezTo>
                  <a:pt x="151" y="220"/>
                  <a:pt x="157" y="215"/>
                  <a:pt x="158" y="208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2" y="83"/>
                  <a:pt x="171" y="83"/>
                  <a:pt x="171" y="82"/>
                </a:cubicBezTo>
                <a:cubicBezTo>
                  <a:pt x="179" y="82"/>
                  <a:pt x="179" y="82"/>
                  <a:pt x="179" y="82"/>
                </a:cubicBezTo>
                <a:cubicBezTo>
                  <a:pt x="186" y="82"/>
                  <a:pt x="192" y="76"/>
                  <a:pt x="192" y="69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41"/>
                  <a:pt x="186" y="35"/>
                  <a:pt x="179" y="35"/>
                </a:cubicBezTo>
                <a:close/>
                <a:moveTo>
                  <a:pt x="34" y="14"/>
                </a:moveTo>
                <a:cubicBezTo>
                  <a:pt x="158" y="14"/>
                  <a:pt x="158" y="14"/>
                  <a:pt x="158" y="14"/>
                </a:cubicBezTo>
                <a:cubicBezTo>
                  <a:pt x="165" y="34"/>
                  <a:pt x="165" y="34"/>
                  <a:pt x="165" y="34"/>
                </a:cubicBezTo>
                <a:cubicBezTo>
                  <a:pt x="27" y="34"/>
                  <a:pt x="27" y="34"/>
                  <a:pt x="27" y="34"/>
                </a:cubicBezTo>
                <a:lnTo>
                  <a:pt x="34" y="14"/>
                </a:lnTo>
                <a:close/>
                <a:moveTo>
                  <a:pt x="48" y="206"/>
                </a:moveTo>
                <a:cubicBezTo>
                  <a:pt x="46" y="186"/>
                  <a:pt x="46" y="186"/>
                  <a:pt x="46" y="186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4" y="206"/>
                  <a:pt x="144" y="206"/>
                  <a:pt x="144" y="206"/>
                </a:cubicBezTo>
                <a:lnTo>
                  <a:pt x="48" y="206"/>
                </a:lnTo>
                <a:close/>
                <a:moveTo>
                  <a:pt x="147" y="179"/>
                </a:moveTo>
                <a:cubicBezTo>
                  <a:pt x="45" y="179"/>
                  <a:pt x="45" y="179"/>
                  <a:pt x="45" y="179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155" y="110"/>
                  <a:pt x="155" y="110"/>
                  <a:pt x="155" y="110"/>
                </a:cubicBezTo>
                <a:lnTo>
                  <a:pt x="147" y="179"/>
                </a:lnTo>
                <a:close/>
                <a:moveTo>
                  <a:pt x="156" y="103"/>
                </a:moveTo>
                <a:cubicBezTo>
                  <a:pt x="36" y="103"/>
                  <a:pt x="36" y="103"/>
                  <a:pt x="36" y="103"/>
                </a:cubicBezTo>
                <a:cubicBezTo>
                  <a:pt x="34" y="82"/>
                  <a:pt x="34" y="82"/>
                  <a:pt x="34" y="82"/>
                </a:cubicBezTo>
                <a:cubicBezTo>
                  <a:pt x="158" y="82"/>
                  <a:pt x="158" y="82"/>
                  <a:pt x="158" y="82"/>
                </a:cubicBezTo>
                <a:lnTo>
                  <a:pt x="156" y="103"/>
                </a:lnTo>
                <a:close/>
                <a:moveTo>
                  <a:pt x="179" y="69"/>
                </a:moveTo>
                <a:cubicBezTo>
                  <a:pt x="13" y="69"/>
                  <a:pt x="13" y="69"/>
                  <a:pt x="13" y="69"/>
                </a:cubicBezTo>
                <a:cubicBezTo>
                  <a:pt x="13" y="48"/>
                  <a:pt x="13" y="48"/>
                  <a:pt x="13" y="48"/>
                </a:cubicBezTo>
                <a:cubicBezTo>
                  <a:pt x="179" y="48"/>
                  <a:pt x="179" y="48"/>
                  <a:pt x="179" y="48"/>
                </a:cubicBezTo>
                <a:lnTo>
                  <a:pt x="179" y="6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6"/>
          <p:cNvSpPr txBox="1"/>
          <p:nvPr/>
        </p:nvSpPr>
        <p:spPr>
          <a:xfrm>
            <a:off x="3983038" y="5602288"/>
            <a:ext cx="13903325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300"/>
              <a:buFont typeface="Arial"/>
              <a:buNone/>
            </a:pPr>
            <a:r>
              <a:rPr lang="en-US" sz="103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PROPUESTAS DE ACCIÓN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PROPUESTAS DE ACCIÓN</a:t>
            </a:r>
            <a:endParaRPr/>
          </a:p>
        </p:txBody>
      </p:sp>
      <p:sp>
        <p:nvSpPr>
          <p:cNvPr id="403" name="Google Shape;403;p27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924616" y="2888603"/>
            <a:ext cx="16169653" cy="689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Estudio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Salud Mental del </a:t>
            </a:r>
            <a:r>
              <a:rPr lang="en-US" sz="3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Universidad de Granada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constituye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primer y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esencial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paso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alcanzar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nivel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óptimo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bienestar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salud emocional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dentro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universitaria,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enmarcándose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la </a:t>
            </a:r>
            <a:r>
              <a:rPr lang="en-US" sz="3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1.5 del Plan </a:t>
            </a:r>
            <a:r>
              <a:rPr lang="en-US" sz="3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Estratégico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UGR 2031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Además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cumple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las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prioritarias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establecidas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dicha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600" b="1" dirty="0" err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implementar</a:t>
            </a:r>
            <a:r>
              <a:rPr lang="en-US" sz="36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n-US" sz="3600" b="1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de evaluación del estado de salud emocional. 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 la luz de los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obtenidos, se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conveniencia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implementar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otras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prioritarias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salud mental,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contempladas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igual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modo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el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epígrafe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1.5, en particular: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7"/>
          <p:cNvSpPr/>
          <p:nvPr/>
        </p:nvSpPr>
        <p:spPr>
          <a:xfrm>
            <a:off x="924616" y="8514843"/>
            <a:ext cx="1705611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3600"/>
              <a:buFont typeface="Noto Sans Symbols"/>
              <a:buChar char="❑"/>
            </a:pPr>
            <a:r>
              <a:rPr lang="en-US" sz="3600" b="1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Reforzar los servicios de salud y psicopedagógicos existentes.</a:t>
            </a:r>
            <a:endParaRPr/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3600"/>
              <a:buFont typeface="Noto Sans Symbols"/>
              <a:buChar char="❑"/>
            </a:pPr>
            <a:r>
              <a:rPr lang="en-US" sz="3600" b="1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Incrementar la oferta de talleres y programas de atención grupal e individual para la mejora de la salud emocional.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PROPUESTAS DE ACCIÓN</a:t>
            </a:r>
            <a:endParaRPr/>
          </a:p>
        </p:txBody>
      </p:sp>
      <p:sp>
        <p:nvSpPr>
          <p:cNvPr id="411" name="Google Shape;411;p28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8"/>
          <p:cNvSpPr/>
          <p:nvPr/>
        </p:nvSpPr>
        <p:spPr>
          <a:xfrm>
            <a:off x="544750" y="3106755"/>
            <a:ext cx="17081770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0" indent="-5715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Difundir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informar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el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alumnado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existen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actualmente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recibir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atención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psicopedagógica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UGR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Promover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campañas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sensibilización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difusión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 el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que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favorezcan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disminución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sentimiento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vergüenza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de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estigmatización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 la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posibilidad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necesidad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utilizar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los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psicopedagógicos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de salud mental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existentes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Salud Emocional para la Vida Universitaria"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accesible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todo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que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incluya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recursos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prácticos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gestionar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prevenir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estrés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psicoeducación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higiene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sueño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relajación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otros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aspectos</a:t>
            </a: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  <p:transition spd="med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"/>
          <p:cNvSpPr txBox="1"/>
          <p:nvPr/>
        </p:nvSpPr>
        <p:spPr>
          <a:xfrm>
            <a:off x="1800294" y="124856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PROPUESTAS DE ACCIÓN</a:t>
            </a:r>
            <a:endParaRPr/>
          </a:p>
        </p:txBody>
      </p:sp>
      <p:sp>
        <p:nvSpPr>
          <p:cNvPr id="418" name="Google Shape;418;p29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9"/>
          <p:cNvSpPr/>
          <p:nvPr/>
        </p:nvSpPr>
        <p:spPr>
          <a:xfrm>
            <a:off x="425481" y="2718869"/>
            <a:ext cx="17081770" cy="942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0" indent="-5715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Implementar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transversales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educación y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emocional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que los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síntomas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emocionales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constituyen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dificultad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más notable entre el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Ofrecer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transversales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asertividad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habilidades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comunicación),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habilidades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trabajo en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equipo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fortalecer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convivencia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las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relaciones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sociales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el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compañerismo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así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como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fomentar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integración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social entre el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dado que los problemas de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relación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iguales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constituyen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segunda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dificultad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más notable entre el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Fomentar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diseño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ocio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tiempo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libre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mejoren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bienestar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emocional y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cohesión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social,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aumentando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sentimiento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pertenencia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la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Universitaria.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profesorado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 UGR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estrategias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entre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alumnado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800100" marR="0" lvl="0" indent="-571500" algn="just" rtl="0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campañas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información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sensibilización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estudiantado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disminuir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consumo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psicofármacos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como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alternativa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malestar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. </a:t>
            </a:r>
            <a:endParaRPr dirty="0"/>
          </a:p>
          <a:p>
            <a:pPr marL="800100" lvl="0" indent="-571500" algn="just">
              <a:lnSpc>
                <a:spcPct val="125000"/>
              </a:lnSpc>
              <a:spcBef>
                <a:spcPts val="2400"/>
              </a:spcBef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Implementar</a:t>
            </a:r>
            <a:r>
              <a:rPr lang="en-US" sz="2800" dirty="0">
                <a:solidFill>
                  <a:schemeClr val="dk1"/>
                </a:solidFill>
              </a:rPr>
              <a:t> el Programa para la Prevención de la Conducta </a:t>
            </a:r>
            <a:r>
              <a:rPr lang="en-US" sz="2800" dirty="0" err="1">
                <a:solidFill>
                  <a:schemeClr val="dk1"/>
                </a:solidFill>
              </a:rPr>
              <a:t>Suicida</a:t>
            </a:r>
            <a:r>
              <a:rPr lang="en-US" sz="2800" dirty="0">
                <a:solidFill>
                  <a:schemeClr val="dk1"/>
                </a:solidFill>
              </a:rPr>
              <a:t> de la </a:t>
            </a:r>
            <a:r>
              <a:rPr lang="en-US" sz="2800" b="1" dirty="0">
                <a:solidFill>
                  <a:schemeClr val="dk1"/>
                </a:solidFill>
              </a:rPr>
              <a:t>UGR-PROSIRIS</a:t>
            </a:r>
            <a:r>
              <a:rPr lang="en-US" sz="2800" dirty="0">
                <a:solidFill>
                  <a:schemeClr val="dk1"/>
                </a:solidFill>
              </a:rPr>
              <a:t> (</a:t>
            </a:r>
            <a:r>
              <a:rPr lang="en-US" sz="2800" dirty="0" err="1">
                <a:solidFill>
                  <a:schemeClr val="dk1"/>
                </a:solidFill>
              </a:rPr>
              <a:t>coordinado</a:t>
            </a:r>
            <a:r>
              <a:rPr lang="en-US" sz="2800" dirty="0">
                <a:solidFill>
                  <a:schemeClr val="dk1"/>
                </a:solidFill>
              </a:rPr>
              <a:t> y </a:t>
            </a:r>
            <a:r>
              <a:rPr lang="en-US" sz="2800" dirty="0" err="1">
                <a:solidFill>
                  <a:schemeClr val="dk1"/>
                </a:solidFill>
              </a:rPr>
              <a:t>diseñado</a:t>
            </a:r>
            <a:r>
              <a:rPr lang="en-US" sz="2800" dirty="0">
                <a:solidFill>
                  <a:schemeClr val="dk1"/>
                </a:solidFill>
              </a:rPr>
              <a:t> por la Delegación del Rector para la salud).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/>
        </p:nvSpPr>
        <p:spPr>
          <a:xfrm>
            <a:off x="5968801" y="7013843"/>
            <a:ext cx="12319200" cy="4986987"/>
          </a:xfrm>
          <a:prstGeom prst="rect">
            <a:avLst/>
          </a:prstGeom>
          <a:gradFill flip="none" rotWithShape="1">
            <a:gsLst>
              <a:gs pos="0">
                <a:srgbClr val="777777">
                  <a:shade val="30000"/>
                  <a:satMod val="115000"/>
                </a:srgbClr>
              </a:gs>
              <a:gs pos="25000">
                <a:srgbClr val="777777">
                  <a:shade val="67500"/>
                  <a:satMod val="115000"/>
                  <a:alpha val="82000"/>
                  <a:lumMod val="89000"/>
                </a:srgbClr>
              </a:gs>
              <a:gs pos="100000">
                <a:srgbClr val="77777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539930" tIns="134982" rIns="0" bIns="0" anchor="t" anchorCtr="0">
            <a:noAutofit/>
          </a:bodyPr>
          <a:lstStyle/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PLAN DE ACTUACIÓN ANTE SITUACIONES DE RIESGO DE SUICIDIO: UGR-PROSIRIS </a:t>
            </a:r>
            <a:r>
              <a:rPr kumimoji="0" lang="es-ES" sz="3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Delegación del Rector para la Salud y Relaciones con el Sistema Sanitario</a:t>
            </a:r>
          </a:p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4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Granada, 10 de septiembre de 2024</a:t>
            </a: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  <p:pic>
        <p:nvPicPr>
          <p:cNvPr id="137" name="Google Shape;137;p27" descr="UGR-MARCA-01-negativ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55021" y="2481163"/>
            <a:ext cx="3639653" cy="3639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3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 rot="-5400000">
            <a:off x="2286000" y="-2286000"/>
            <a:ext cx="13716000" cy="18288000"/>
          </a:xfrm>
          <a:prstGeom prst="rect">
            <a:avLst/>
          </a:prstGeom>
          <a:solidFill>
            <a:srgbClr val="2F3A49">
              <a:alpha val="6745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106380" y="4422845"/>
            <a:ext cx="13068438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300"/>
              <a:buFont typeface="Arial"/>
              <a:buNone/>
            </a:pPr>
            <a:r>
              <a:rPr lang="en-US" sz="103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 DEL ESTUDIO</a:t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1810854" y="4422845"/>
            <a:ext cx="1446213" cy="1289050"/>
          </a:xfrm>
          <a:custGeom>
            <a:avLst/>
            <a:gdLst/>
            <a:ahLst/>
            <a:cxnLst/>
            <a:rect l="l" t="t" r="r" b="b"/>
            <a:pathLst>
              <a:path w="2233" h="1989" extrusionOk="0">
                <a:moveTo>
                  <a:pt x="2008" y="356"/>
                </a:moveTo>
                <a:cubicBezTo>
                  <a:pt x="1539" y="356"/>
                  <a:pt x="1539" y="356"/>
                  <a:pt x="1539" y="356"/>
                </a:cubicBezTo>
                <a:cubicBezTo>
                  <a:pt x="1539" y="219"/>
                  <a:pt x="1539" y="219"/>
                  <a:pt x="1539" y="219"/>
                </a:cubicBezTo>
                <a:cubicBezTo>
                  <a:pt x="1539" y="98"/>
                  <a:pt x="1441" y="0"/>
                  <a:pt x="1320" y="0"/>
                </a:cubicBezTo>
                <a:cubicBezTo>
                  <a:pt x="913" y="0"/>
                  <a:pt x="913" y="0"/>
                  <a:pt x="913" y="0"/>
                </a:cubicBezTo>
                <a:cubicBezTo>
                  <a:pt x="793" y="0"/>
                  <a:pt x="695" y="98"/>
                  <a:pt x="695" y="219"/>
                </a:cubicBezTo>
                <a:cubicBezTo>
                  <a:pt x="695" y="356"/>
                  <a:pt x="695" y="356"/>
                  <a:pt x="695" y="356"/>
                </a:cubicBezTo>
                <a:cubicBezTo>
                  <a:pt x="226" y="356"/>
                  <a:pt x="226" y="356"/>
                  <a:pt x="226" y="356"/>
                </a:cubicBezTo>
                <a:cubicBezTo>
                  <a:pt x="102" y="356"/>
                  <a:pt x="0" y="457"/>
                  <a:pt x="0" y="582"/>
                </a:cubicBezTo>
                <a:cubicBezTo>
                  <a:pt x="0" y="1764"/>
                  <a:pt x="0" y="1764"/>
                  <a:pt x="0" y="1764"/>
                </a:cubicBezTo>
                <a:cubicBezTo>
                  <a:pt x="0" y="1888"/>
                  <a:pt x="102" y="1989"/>
                  <a:pt x="226" y="1989"/>
                </a:cubicBezTo>
                <a:cubicBezTo>
                  <a:pt x="2008" y="1989"/>
                  <a:pt x="2008" y="1989"/>
                  <a:pt x="2008" y="1989"/>
                </a:cubicBezTo>
                <a:cubicBezTo>
                  <a:pt x="2132" y="1989"/>
                  <a:pt x="2233" y="1888"/>
                  <a:pt x="2233" y="1764"/>
                </a:cubicBezTo>
                <a:cubicBezTo>
                  <a:pt x="2233" y="582"/>
                  <a:pt x="2233" y="582"/>
                  <a:pt x="2233" y="582"/>
                </a:cubicBezTo>
                <a:cubicBezTo>
                  <a:pt x="2233" y="457"/>
                  <a:pt x="2132" y="356"/>
                  <a:pt x="2008" y="356"/>
                </a:cubicBezTo>
                <a:close/>
                <a:moveTo>
                  <a:pt x="880" y="219"/>
                </a:moveTo>
                <a:cubicBezTo>
                  <a:pt x="880" y="201"/>
                  <a:pt x="895" y="186"/>
                  <a:pt x="913" y="186"/>
                </a:cubicBezTo>
                <a:cubicBezTo>
                  <a:pt x="1320" y="186"/>
                  <a:pt x="1320" y="186"/>
                  <a:pt x="1320" y="186"/>
                </a:cubicBezTo>
                <a:cubicBezTo>
                  <a:pt x="1339" y="186"/>
                  <a:pt x="1353" y="201"/>
                  <a:pt x="1353" y="219"/>
                </a:cubicBezTo>
                <a:cubicBezTo>
                  <a:pt x="1353" y="356"/>
                  <a:pt x="1353" y="356"/>
                  <a:pt x="1353" y="356"/>
                </a:cubicBezTo>
                <a:cubicBezTo>
                  <a:pt x="880" y="356"/>
                  <a:pt x="880" y="356"/>
                  <a:pt x="880" y="356"/>
                </a:cubicBezTo>
                <a:lnTo>
                  <a:pt x="880" y="219"/>
                </a:lnTo>
                <a:close/>
                <a:moveTo>
                  <a:pt x="226" y="489"/>
                </a:moveTo>
                <a:cubicBezTo>
                  <a:pt x="2008" y="489"/>
                  <a:pt x="2008" y="489"/>
                  <a:pt x="2008" y="489"/>
                </a:cubicBezTo>
                <a:cubicBezTo>
                  <a:pt x="2059" y="489"/>
                  <a:pt x="2100" y="531"/>
                  <a:pt x="2100" y="582"/>
                </a:cubicBezTo>
                <a:cubicBezTo>
                  <a:pt x="2100" y="1096"/>
                  <a:pt x="2100" y="1096"/>
                  <a:pt x="2100" y="1096"/>
                </a:cubicBezTo>
                <a:cubicBezTo>
                  <a:pt x="1285" y="1096"/>
                  <a:pt x="1285" y="1096"/>
                  <a:pt x="1285" y="1096"/>
                </a:cubicBezTo>
                <a:cubicBezTo>
                  <a:pt x="1285" y="1053"/>
                  <a:pt x="1285" y="1053"/>
                  <a:pt x="1285" y="1053"/>
                </a:cubicBezTo>
                <a:cubicBezTo>
                  <a:pt x="1285" y="1009"/>
                  <a:pt x="1250" y="973"/>
                  <a:pt x="1206" y="973"/>
                </a:cubicBezTo>
                <a:cubicBezTo>
                  <a:pt x="1027" y="973"/>
                  <a:pt x="1027" y="973"/>
                  <a:pt x="1027" y="973"/>
                </a:cubicBezTo>
                <a:cubicBezTo>
                  <a:pt x="984" y="973"/>
                  <a:pt x="948" y="1009"/>
                  <a:pt x="948" y="1053"/>
                </a:cubicBezTo>
                <a:cubicBezTo>
                  <a:pt x="948" y="1096"/>
                  <a:pt x="948" y="1096"/>
                  <a:pt x="948" y="1096"/>
                </a:cubicBezTo>
                <a:cubicBezTo>
                  <a:pt x="133" y="1096"/>
                  <a:pt x="133" y="1096"/>
                  <a:pt x="133" y="1096"/>
                </a:cubicBezTo>
                <a:cubicBezTo>
                  <a:pt x="133" y="582"/>
                  <a:pt x="133" y="582"/>
                  <a:pt x="133" y="582"/>
                </a:cubicBezTo>
                <a:cubicBezTo>
                  <a:pt x="133" y="531"/>
                  <a:pt x="175" y="489"/>
                  <a:pt x="226" y="489"/>
                </a:cubicBezTo>
                <a:close/>
                <a:moveTo>
                  <a:pt x="1015" y="1053"/>
                </a:moveTo>
                <a:cubicBezTo>
                  <a:pt x="1015" y="1046"/>
                  <a:pt x="1020" y="1040"/>
                  <a:pt x="1027" y="1040"/>
                </a:cubicBezTo>
                <a:cubicBezTo>
                  <a:pt x="1206" y="1040"/>
                  <a:pt x="1206" y="1040"/>
                  <a:pt x="1206" y="1040"/>
                </a:cubicBezTo>
                <a:cubicBezTo>
                  <a:pt x="1213" y="1040"/>
                  <a:pt x="1219" y="1046"/>
                  <a:pt x="1219" y="1053"/>
                </a:cubicBezTo>
                <a:cubicBezTo>
                  <a:pt x="1219" y="1231"/>
                  <a:pt x="1219" y="1231"/>
                  <a:pt x="1219" y="1231"/>
                </a:cubicBezTo>
                <a:cubicBezTo>
                  <a:pt x="1219" y="1238"/>
                  <a:pt x="1213" y="1244"/>
                  <a:pt x="1206" y="1244"/>
                </a:cubicBezTo>
                <a:cubicBezTo>
                  <a:pt x="1027" y="1244"/>
                  <a:pt x="1027" y="1244"/>
                  <a:pt x="1027" y="1244"/>
                </a:cubicBezTo>
                <a:cubicBezTo>
                  <a:pt x="1020" y="1244"/>
                  <a:pt x="1015" y="1238"/>
                  <a:pt x="1015" y="1231"/>
                </a:cubicBezTo>
                <a:lnTo>
                  <a:pt x="1015" y="1053"/>
                </a:lnTo>
                <a:close/>
                <a:moveTo>
                  <a:pt x="2008" y="1857"/>
                </a:moveTo>
                <a:cubicBezTo>
                  <a:pt x="226" y="1857"/>
                  <a:pt x="226" y="1857"/>
                  <a:pt x="226" y="1857"/>
                </a:cubicBezTo>
                <a:cubicBezTo>
                  <a:pt x="175" y="1857"/>
                  <a:pt x="133" y="1815"/>
                  <a:pt x="133" y="1764"/>
                </a:cubicBezTo>
                <a:cubicBezTo>
                  <a:pt x="133" y="1162"/>
                  <a:pt x="133" y="1162"/>
                  <a:pt x="133" y="1162"/>
                </a:cubicBezTo>
                <a:cubicBezTo>
                  <a:pt x="948" y="1162"/>
                  <a:pt x="948" y="1162"/>
                  <a:pt x="948" y="1162"/>
                </a:cubicBezTo>
                <a:cubicBezTo>
                  <a:pt x="948" y="1231"/>
                  <a:pt x="948" y="1231"/>
                  <a:pt x="948" y="1231"/>
                </a:cubicBezTo>
                <a:cubicBezTo>
                  <a:pt x="948" y="1275"/>
                  <a:pt x="984" y="1310"/>
                  <a:pt x="1027" y="1310"/>
                </a:cubicBezTo>
                <a:cubicBezTo>
                  <a:pt x="1206" y="1310"/>
                  <a:pt x="1206" y="1310"/>
                  <a:pt x="1206" y="1310"/>
                </a:cubicBezTo>
                <a:cubicBezTo>
                  <a:pt x="1250" y="1310"/>
                  <a:pt x="1285" y="1275"/>
                  <a:pt x="1285" y="1231"/>
                </a:cubicBezTo>
                <a:cubicBezTo>
                  <a:pt x="1285" y="1162"/>
                  <a:pt x="1285" y="1162"/>
                  <a:pt x="1285" y="1162"/>
                </a:cubicBezTo>
                <a:cubicBezTo>
                  <a:pt x="2100" y="1162"/>
                  <a:pt x="2100" y="1162"/>
                  <a:pt x="2100" y="1162"/>
                </a:cubicBezTo>
                <a:cubicBezTo>
                  <a:pt x="2100" y="1764"/>
                  <a:pt x="2100" y="1764"/>
                  <a:pt x="2100" y="1764"/>
                </a:cubicBezTo>
                <a:cubicBezTo>
                  <a:pt x="2100" y="1815"/>
                  <a:pt x="2059" y="1857"/>
                  <a:pt x="2008" y="185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FE68652-3D4F-7BF2-61B5-8F13B0A652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6" name="Google Shape;136;p27">
            <a:extLst>
              <a:ext uri="{FF2B5EF4-FFF2-40B4-BE49-F238E27FC236}">
                <a16:creationId xmlns:a16="http://schemas.microsoft.com/office/drawing/2014/main" id="{F3C9B556-6C77-2069-AF92-EF9C0364B6C4}"/>
              </a:ext>
            </a:extLst>
          </p:cNvPr>
          <p:cNvSpPr txBox="1"/>
          <p:nvPr/>
        </p:nvSpPr>
        <p:spPr>
          <a:xfrm>
            <a:off x="13433696" y="-9723"/>
            <a:ext cx="4854304" cy="1449343"/>
          </a:xfrm>
          <a:prstGeom prst="rect">
            <a:avLst/>
          </a:prstGeom>
          <a:gradFill flip="none" rotWithShape="1">
            <a:gsLst>
              <a:gs pos="0">
                <a:srgbClr val="777777">
                  <a:shade val="30000"/>
                  <a:satMod val="115000"/>
                </a:srgbClr>
              </a:gs>
              <a:gs pos="25000">
                <a:srgbClr val="777777">
                  <a:shade val="67500"/>
                  <a:satMod val="115000"/>
                  <a:alpha val="82000"/>
                  <a:lumMod val="89000"/>
                </a:srgbClr>
              </a:gs>
              <a:gs pos="100000">
                <a:srgbClr val="77777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539930" tIns="134982" rIns="0" bIns="0" anchor="t" anchorCtr="0">
            <a:noAutofit/>
          </a:bodyPr>
          <a:lstStyle/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UGR-PROSIRIS</a:t>
            </a: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45CE52-7AC7-3338-5DDC-A25D2927ABE2}"/>
              </a:ext>
            </a:extLst>
          </p:cNvPr>
          <p:cNvSpPr txBox="1"/>
          <p:nvPr/>
        </p:nvSpPr>
        <p:spPr>
          <a:xfrm>
            <a:off x="2075178" y="2945102"/>
            <a:ext cx="12811963" cy="720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399" b="1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Suicido</a:t>
            </a:r>
            <a:r>
              <a:rPr kumimoji="0" lang="es-ES" sz="53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=&gt; “problema de salud pública”</a:t>
            </a:r>
            <a:endParaRPr kumimoji="0" lang="es-ES" sz="4499" b="0" i="0" u="none" strike="noStrike" kern="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- </a:t>
            </a:r>
            <a:r>
              <a:rPr kumimoji="0" lang="es-ES" sz="4499" b="0" i="0" u="sng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Magnitud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4499" b="0" i="0" u="none" strike="noStrike" kern="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- </a:t>
            </a:r>
            <a:r>
              <a:rPr kumimoji="0" lang="es-ES" sz="5399" b="0" i="0" u="sng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Trascendencia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	. Mortalidad temprana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	. Familia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	. Sociedad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4499" b="0" i="0" u="none" strike="noStrike" kern="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				- </a:t>
            </a:r>
            <a:r>
              <a:rPr kumimoji="0" lang="es-ES" sz="5399" b="0" i="0" u="sng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Prevención</a:t>
            </a:r>
          </a:p>
        </p:txBody>
      </p:sp>
    </p:spTree>
    <p:extLst>
      <p:ext uri="{BB962C8B-B14F-4D97-AF65-F5344CB8AC3E}">
        <p14:creationId xmlns:p14="http://schemas.microsoft.com/office/powerpoint/2010/main" val="3704636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9CB899C-AD86-FE74-D7EB-F40791DA8C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EEABBE-C509-42AF-27E3-F38DE6DF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688" y="2065167"/>
            <a:ext cx="8287921" cy="885434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468817A-18B0-DE07-E3AB-061ADCD58D65}"/>
              </a:ext>
            </a:extLst>
          </p:cNvPr>
          <p:cNvSpPr/>
          <p:nvPr/>
        </p:nvSpPr>
        <p:spPr>
          <a:xfrm>
            <a:off x="5203238" y="3537717"/>
            <a:ext cx="2285446" cy="212931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D483F3-84CB-DDF9-73E9-A6DCF81F0FFC}"/>
              </a:ext>
            </a:extLst>
          </p:cNvPr>
          <p:cNvSpPr txBox="1"/>
          <p:nvPr/>
        </p:nvSpPr>
        <p:spPr>
          <a:xfrm>
            <a:off x="956386" y="3609898"/>
            <a:ext cx="3951859" cy="237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136" marR="0" lvl="0" indent="-857136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494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Desarrollo de personas</a:t>
            </a:r>
          </a:p>
        </p:txBody>
      </p:sp>
    </p:spTree>
    <p:extLst>
      <p:ext uri="{BB962C8B-B14F-4D97-AF65-F5344CB8AC3E}">
        <p14:creationId xmlns:p14="http://schemas.microsoft.com/office/powerpoint/2010/main" val="3974035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1233759-6B45-35AF-4973-CAC80E95B4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DE3740-6C79-A4D3-0459-9BF727128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2611" y="2385296"/>
            <a:ext cx="8098945" cy="77749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59DC518-6BF4-1D0F-3F99-54AC75C9BBD3}"/>
              </a:ext>
            </a:extLst>
          </p:cNvPr>
          <p:cNvSpPr txBox="1"/>
          <p:nvPr/>
        </p:nvSpPr>
        <p:spPr>
          <a:xfrm>
            <a:off x="9771556" y="3407612"/>
            <a:ext cx="7510444" cy="5730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34982" tIns="323958" rIns="134982" bIns="323958" rtlCol="0">
            <a:sp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4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(…) </a:t>
            </a:r>
            <a:r>
              <a:rPr kumimoji="0" lang="es-ES" sz="44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Queremos que la Universidad contribuya a que las personas gocen de una buena salud en todas sus dimensiones.</a:t>
            </a:r>
          </a:p>
        </p:txBody>
      </p:sp>
    </p:spTree>
    <p:extLst>
      <p:ext uri="{BB962C8B-B14F-4D97-AF65-F5344CB8AC3E}">
        <p14:creationId xmlns:p14="http://schemas.microsoft.com/office/powerpoint/2010/main" val="4293009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07cef27529_0_0"/>
          <p:cNvSpPr txBox="1"/>
          <p:nvPr/>
        </p:nvSpPr>
        <p:spPr>
          <a:xfrm>
            <a:off x="1800294" y="1248568"/>
            <a:ext cx="15294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  <a:tabLst/>
              <a:defRPr/>
            </a:pPr>
            <a:r>
              <a:rPr kumimoji="0" lang="en-US" sz="49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UGR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g307cef27529_0_0"/>
          <p:cNvSpPr/>
          <p:nvPr/>
        </p:nvSpPr>
        <p:spPr>
          <a:xfrm>
            <a:off x="1427163" y="1223963"/>
            <a:ext cx="150900" cy="90330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307cef27529_0_0"/>
          <p:cNvSpPr/>
          <p:nvPr/>
        </p:nvSpPr>
        <p:spPr>
          <a:xfrm>
            <a:off x="425481" y="2718869"/>
            <a:ext cx="17081700" cy="9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0" marR="0" lvl="0" indent="0" algn="just" defTabSz="914400" rtl="0" eaLnBrk="1" fontAlgn="auto" latinLnBrk="0" hangingPunct="1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Clr>
                <a:srgbClr val="737572"/>
              </a:buClr>
              <a:buSzPts val="2800"/>
              <a:buFont typeface="Noto Sans Symbols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26DC8DE4-8ED1-6E02-F898-7D27EF50641B}"/>
              </a:ext>
            </a:extLst>
          </p:cNvPr>
          <p:cNvSpPr txBox="1">
            <a:spLocks/>
          </p:cNvSpPr>
          <p:nvPr/>
        </p:nvSpPr>
        <p:spPr>
          <a:xfrm>
            <a:off x="16386820" y="10786551"/>
            <a:ext cx="696425" cy="5476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6988;p56">
            <a:extLst>
              <a:ext uri="{FF2B5EF4-FFF2-40B4-BE49-F238E27FC236}">
                <a16:creationId xmlns:a16="http://schemas.microsoft.com/office/drawing/2014/main" id="{92F733F8-40DF-D4B4-EA38-1B28EDF09478}"/>
              </a:ext>
            </a:extLst>
          </p:cNvPr>
          <p:cNvGrpSpPr/>
          <p:nvPr/>
        </p:nvGrpSpPr>
        <p:grpSpPr>
          <a:xfrm>
            <a:off x="6515003" y="5152654"/>
            <a:ext cx="3030696" cy="3410693"/>
            <a:chOff x="-29946000" y="3183175"/>
            <a:chExt cx="293800" cy="292225"/>
          </a:xfrm>
        </p:grpSpPr>
        <p:sp>
          <p:nvSpPr>
            <p:cNvPr id="3" name="Google Shape;6989;p56">
              <a:extLst>
                <a:ext uri="{FF2B5EF4-FFF2-40B4-BE49-F238E27FC236}">
                  <a16:creationId xmlns:a16="http://schemas.microsoft.com/office/drawing/2014/main" id="{35A8056D-F32E-6DDC-E309-66FA88C37A9C}"/>
                </a:ext>
              </a:extLst>
            </p:cNvPr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6990;p56">
              <a:extLst>
                <a:ext uri="{FF2B5EF4-FFF2-40B4-BE49-F238E27FC236}">
                  <a16:creationId xmlns:a16="http://schemas.microsoft.com/office/drawing/2014/main" id="{102FFB5C-CC3B-0381-DD66-EF6D36A16648}"/>
                </a:ext>
              </a:extLst>
            </p:cNvPr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991;p56">
              <a:extLst>
                <a:ext uri="{FF2B5EF4-FFF2-40B4-BE49-F238E27FC236}">
                  <a16:creationId xmlns:a16="http://schemas.microsoft.com/office/drawing/2014/main" id="{8ACA118B-816B-674B-2D32-FF4B0691E2C2}"/>
                </a:ext>
              </a:extLst>
            </p:cNvPr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992;p56">
              <a:extLst>
                <a:ext uri="{FF2B5EF4-FFF2-40B4-BE49-F238E27FC236}">
                  <a16:creationId xmlns:a16="http://schemas.microsoft.com/office/drawing/2014/main" id="{449C0F1E-4401-1F6F-E9D3-11566FB4EDFD}"/>
                </a:ext>
              </a:extLst>
            </p:cNvPr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993;p56">
              <a:extLst>
                <a:ext uri="{FF2B5EF4-FFF2-40B4-BE49-F238E27FC236}">
                  <a16:creationId xmlns:a16="http://schemas.microsoft.com/office/drawing/2014/main" id="{4E9DB097-ACFF-C857-6263-17791AFACF39}"/>
                </a:ext>
              </a:extLst>
            </p:cNvPr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994;p56">
              <a:extLst>
                <a:ext uri="{FF2B5EF4-FFF2-40B4-BE49-F238E27FC236}">
                  <a16:creationId xmlns:a16="http://schemas.microsoft.com/office/drawing/2014/main" id="{EB681F5A-539A-4FA4-CD2E-5042A32FFBC8}"/>
                </a:ext>
              </a:extLst>
            </p:cNvPr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6988;p56">
            <a:extLst>
              <a:ext uri="{FF2B5EF4-FFF2-40B4-BE49-F238E27FC236}">
                <a16:creationId xmlns:a16="http://schemas.microsoft.com/office/drawing/2014/main" id="{604938E7-C9F7-E436-65E0-B9CFC0A129C1}"/>
              </a:ext>
            </a:extLst>
          </p:cNvPr>
          <p:cNvGrpSpPr/>
          <p:nvPr/>
        </p:nvGrpSpPr>
        <p:grpSpPr>
          <a:xfrm>
            <a:off x="3254870" y="5152654"/>
            <a:ext cx="3030696" cy="3410693"/>
            <a:chOff x="-29946000" y="3183175"/>
            <a:chExt cx="293800" cy="292225"/>
          </a:xfrm>
        </p:grpSpPr>
        <p:sp>
          <p:nvSpPr>
            <p:cNvPr id="15" name="Google Shape;6989;p56">
              <a:extLst>
                <a:ext uri="{FF2B5EF4-FFF2-40B4-BE49-F238E27FC236}">
                  <a16:creationId xmlns:a16="http://schemas.microsoft.com/office/drawing/2014/main" id="{FC497D69-B383-FC39-E2BA-5B13B0E32B65}"/>
                </a:ext>
              </a:extLst>
            </p:cNvPr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90;p56">
              <a:extLst>
                <a:ext uri="{FF2B5EF4-FFF2-40B4-BE49-F238E27FC236}">
                  <a16:creationId xmlns:a16="http://schemas.microsoft.com/office/drawing/2014/main" id="{FFBF5B10-7B61-5144-DDA6-83CD5B22294B}"/>
                </a:ext>
              </a:extLst>
            </p:cNvPr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991;p56">
              <a:extLst>
                <a:ext uri="{FF2B5EF4-FFF2-40B4-BE49-F238E27FC236}">
                  <a16:creationId xmlns:a16="http://schemas.microsoft.com/office/drawing/2014/main" id="{25155EB8-2BD0-A058-0381-284AF53BD52D}"/>
                </a:ext>
              </a:extLst>
            </p:cNvPr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992;p56">
              <a:extLst>
                <a:ext uri="{FF2B5EF4-FFF2-40B4-BE49-F238E27FC236}">
                  <a16:creationId xmlns:a16="http://schemas.microsoft.com/office/drawing/2014/main" id="{2A85FA86-4937-F58A-9E0B-29FB0C779F53}"/>
                </a:ext>
              </a:extLst>
            </p:cNvPr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993;p56">
              <a:extLst>
                <a:ext uri="{FF2B5EF4-FFF2-40B4-BE49-F238E27FC236}">
                  <a16:creationId xmlns:a16="http://schemas.microsoft.com/office/drawing/2014/main" id="{14673E04-5633-A46E-5DF7-29697E487CF8}"/>
                </a:ext>
              </a:extLst>
            </p:cNvPr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994;p56">
              <a:extLst>
                <a:ext uri="{FF2B5EF4-FFF2-40B4-BE49-F238E27FC236}">
                  <a16:creationId xmlns:a16="http://schemas.microsoft.com/office/drawing/2014/main" id="{DEDD3363-5629-EB4A-D2E3-F35F93B1377A}"/>
                </a:ext>
              </a:extLst>
            </p:cNvPr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6988;p56">
            <a:extLst>
              <a:ext uri="{FF2B5EF4-FFF2-40B4-BE49-F238E27FC236}">
                <a16:creationId xmlns:a16="http://schemas.microsoft.com/office/drawing/2014/main" id="{E80E73BB-58CE-9FEB-2CAD-7737E8BC9913}"/>
              </a:ext>
            </a:extLst>
          </p:cNvPr>
          <p:cNvGrpSpPr/>
          <p:nvPr/>
        </p:nvGrpSpPr>
        <p:grpSpPr>
          <a:xfrm>
            <a:off x="9734730" y="5152654"/>
            <a:ext cx="3030696" cy="3410693"/>
            <a:chOff x="-29946000" y="3183175"/>
            <a:chExt cx="293800" cy="292225"/>
          </a:xfrm>
        </p:grpSpPr>
        <p:sp>
          <p:nvSpPr>
            <p:cNvPr id="22" name="Google Shape;6989;p56">
              <a:extLst>
                <a:ext uri="{FF2B5EF4-FFF2-40B4-BE49-F238E27FC236}">
                  <a16:creationId xmlns:a16="http://schemas.microsoft.com/office/drawing/2014/main" id="{5F440BAE-6729-1CED-A8A6-050B007CF05F}"/>
                </a:ext>
              </a:extLst>
            </p:cNvPr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990;p56">
              <a:extLst>
                <a:ext uri="{FF2B5EF4-FFF2-40B4-BE49-F238E27FC236}">
                  <a16:creationId xmlns:a16="http://schemas.microsoft.com/office/drawing/2014/main" id="{2A002007-6C1F-2C10-A483-47AD6B323D8B}"/>
                </a:ext>
              </a:extLst>
            </p:cNvPr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991;p56">
              <a:extLst>
                <a:ext uri="{FF2B5EF4-FFF2-40B4-BE49-F238E27FC236}">
                  <a16:creationId xmlns:a16="http://schemas.microsoft.com/office/drawing/2014/main" id="{794B003F-2BB1-DED6-59E7-AF014040034B}"/>
                </a:ext>
              </a:extLst>
            </p:cNvPr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992;p56">
              <a:extLst>
                <a:ext uri="{FF2B5EF4-FFF2-40B4-BE49-F238E27FC236}">
                  <a16:creationId xmlns:a16="http://schemas.microsoft.com/office/drawing/2014/main" id="{620F82EB-25B0-8605-3328-9E182AD7BAE5}"/>
                </a:ext>
              </a:extLst>
            </p:cNvPr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993;p56">
              <a:extLst>
                <a:ext uri="{FF2B5EF4-FFF2-40B4-BE49-F238E27FC236}">
                  <a16:creationId xmlns:a16="http://schemas.microsoft.com/office/drawing/2014/main" id="{E27E293F-A043-7D29-D68E-083507D4DD70}"/>
                </a:ext>
              </a:extLst>
            </p:cNvPr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994;p56">
              <a:extLst>
                <a:ext uri="{FF2B5EF4-FFF2-40B4-BE49-F238E27FC236}">
                  <a16:creationId xmlns:a16="http://schemas.microsoft.com/office/drawing/2014/main" id="{FD4DE1CB-1787-DF5A-AB06-198315011ADF}"/>
                </a:ext>
              </a:extLst>
            </p:cNvPr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8289;p59">
            <a:extLst>
              <a:ext uri="{FF2B5EF4-FFF2-40B4-BE49-F238E27FC236}">
                <a16:creationId xmlns:a16="http://schemas.microsoft.com/office/drawing/2014/main" id="{1351A169-B649-B8D8-FE3E-66EF968A1923}"/>
              </a:ext>
            </a:extLst>
          </p:cNvPr>
          <p:cNvGrpSpPr/>
          <p:nvPr/>
        </p:nvGrpSpPr>
        <p:grpSpPr>
          <a:xfrm>
            <a:off x="13157317" y="5593391"/>
            <a:ext cx="2402060" cy="2969955"/>
            <a:chOff x="-9039300" y="3614000"/>
            <a:chExt cx="250475" cy="352875"/>
          </a:xfrm>
        </p:grpSpPr>
        <p:sp>
          <p:nvSpPr>
            <p:cNvPr id="29" name="Google Shape;8290;p59">
              <a:extLst>
                <a:ext uri="{FF2B5EF4-FFF2-40B4-BE49-F238E27FC236}">
                  <a16:creationId xmlns:a16="http://schemas.microsoft.com/office/drawing/2014/main" id="{E92475B2-5143-2587-7CEC-ADE07BDBB223}"/>
                </a:ext>
              </a:extLst>
            </p:cNvPr>
            <p:cNvSpPr/>
            <p:nvPr/>
          </p:nvSpPr>
          <p:spPr>
            <a:xfrm>
              <a:off x="-8944000" y="3614000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1260" y="0"/>
                  </a:moveTo>
                  <a:cubicBezTo>
                    <a:pt x="567" y="0"/>
                    <a:pt x="0" y="567"/>
                    <a:pt x="0" y="1261"/>
                  </a:cubicBezTo>
                  <a:cubicBezTo>
                    <a:pt x="0" y="1954"/>
                    <a:pt x="567" y="2521"/>
                    <a:pt x="1260" y="2521"/>
                  </a:cubicBezTo>
                  <a:cubicBezTo>
                    <a:pt x="1985" y="2521"/>
                    <a:pt x="2521" y="1954"/>
                    <a:pt x="2521" y="1261"/>
                  </a:cubicBezTo>
                  <a:cubicBezTo>
                    <a:pt x="2521" y="567"/>
                    <a:pt x="1985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291;p59">
              <a:extLst>
                <a:ext uri="{FF2B5EF4-FFF2-40B4-BE49-F238E27FC236}">
                  <a16:creationId xmlns:a16="http://schemas.microsoft.com/office/drawing/2014/main" id="{CC0B2CDC-D51B-7385-9906-4DC3E28214AF}"/>
                </a:ext>
              </a:extLst>
            </p:cNvPr>
            <p:cNvSpPr/>
            <p:nvPr/>
          </p:nvSpPr>
          <p:spPr>
            <a:xfrm>
              <a:off x="-9039300" y="3696700"/>
              <a:ext cx="250475" cy="270175"/>
            </a:xfrm>
            <a:custGeom>
              <a:avLst/>
              <a:gdLst/>
              <a:ahLst/>
              <a:cxnLst/>
              <a:rect l="l" t="t" r="r" b="b"/>
              <a:pathLst>
                <a:path w="10019" h="10807" extrusionOk="0">
                  <a:moveTo>
                    <a:pt x="914" y="0"/>
                  </a:moveTo>
                  <a:cubicBezTo>
                    <a:pt x="473" y="32"/>
                    <a:pt x="126" y="410"/>
                    <a:pt x="126" y="883"/>
                  </a:cubicBezTo>
                  <a:cubicBezTo>
                    <a:pt x="126" y="1355"/>
                    <a:pt x="473" y="1702"/>
                    <a:pt x="945" y="1702"/>
                  </a:cubicBezTo>
                  <a:lnTo>
                    <a:pt x="4253" y="1702"/>
                  </a:lnTo>
                  <a:lnTo>
                    <a:pt x="4253" y="4033"/>
                  </a:lnTo>
                  <a:lnTo>
                    <a:pt x="441" y="6868"/>
                  </a:lnTo>
                  <a:cubicBezTo>
                    <a:pt x="95" y="7120"/>
                    <a:pt x="0" y="7656"/>
                    <a:pt x="284" y="8003"/>
                  </a:cubicBezTo>
                  <a:cubicBezTo>
                    <a:pt x="453" y="8210"/>
                    <a:pt x="713" y="8327"/>
                    <a:pt x="962" y="8327"/>
                  </a:cubicBezTo>
                  <a:cubicBezTo>
                    <a:pt x="1129" y="8327"/>
                    <a:pt x="1291" y="8274"/>
                    <a:pt x="1418" y="8160"/>
                  </a:cubicBezTo>
                  <a:lnTo>
                    <a:pt x="4222" y="6018"/>
                  </a:lnTo>
                  <a:lnTo>
                    <a:pt x="4222" y="9956"/>
                  </a:lnTo>
                  <a:cubicBezTo>
                    <a:pt x="4222" y="10428"/>
                    <a:pt x="4568" y="10807"/>
                    <a:pt x="5041" y="10807"/>
                  </a:cubicBezTo>
                  <a:cubicBezTo>
                    <a:pt x="5513" y="10807"/>
                    <a:pt x="5860" y="10460"/>
                    <a:pt x="5860" y="9956"/>
                  </a:cubicBezTo>
                  <a:lnTo>
                    <a:pt x="5860" y="1670"/>
                  </a:lnTo>
                  <a:lnTo>
                    <a:pt x="9168" y="1670"/>
                  </a:lnTo>
                  <a:cubicBezTo>
                    <a:pt x="9641" y="1670"/>
                    <a:pt x="10019" y="1292"/>
                    <a:pt x="10019" y="820"/>
                  </a:cubicBezTo>
                  <a:cubicBezTo>
                    <a:pt x="10019" y="347"/>
                    <a:pt x="9641" y="0"/>
                    <a:pt x="91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51420" tIns="51420" rIns="51420" bIns="51420" anchor="ctr" anchorCtr="0">
              <a:no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0C1DAE3-2B6A-47FF-FADA-9D84A0DDA97C}"/>
              </a:ext>
            </a:extLst>
          </p:cNvPr>
          <p:cNvSpPr txBox="1"/>
          <p:nvPr/>
        </p:nvSpPr>
        <p:spPr>
          <a:xfrm>
            <a:off x="4490552" y="9483595"/>
            <a:ext cx="9580695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9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61.574 personas</a:t>
            </a:r>
          </a:p>
        </p:txBody>
      </p:sp>
      <p:sp>
        <p:nvSpPr>
          <p:cNvPr id="11" name="Google Shape;144;p3">
            <a:extLst>
              <a:ext uri="{FF2B5EF4-FFF2-40B4-BE49-F238E27FC236}">
                <a16:creationId xmlns:a16="http://schemas.microsoft.com/office/drawing/2014/main" id="{42074D25-7C42-15CC-3866-9E113B9DDA85}"/>
              </a:ext>
            </a:extLst>
          </p:cNvPr>
          <p:cNvSpPr txBox="1"/>
          <p:nvPr/>
        </p:nvSpPr>
        <p:spPr>
          <a:xfrm>
            <a:off x="1226127" y="3026751"/>
            <a:ext cx="16479982" cy="105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737572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TOTAL =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55.290 ESTUDIANTES + 2.606 PTGAS + 3.678 PDI =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61.574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423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4;g307cef27529_0_0">
            <a:extLst>
              <a:ext uri="{FF2B5EF4-FFF2-40B4-BE49-F238E27FC236}">
                <a16:creationId xmlns:a16="http://schemas.microsoft.com/office/drawing/2014/main" id="{65161EFF-4519-5F28-6FED-789C32768FE5}"/>
              </a:ext>
            </a:extLst>
          </p:cNvPr>
          <p:cNvSpPr txBox="1"/>
          <p:nvPr/>
        </p:nvSpPr>
        <p:spPr>
          <a:xfrm>
            <a:off x="1800294" y="1248568"/>
            <a:ext cx="15294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  <a:tabLst/>
              <a:defRPr/>
            </a:pPr>
            <a:r>
              <a:rPr kumimoji="0" lang="en-US" sz="49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UGR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25;g307cef27529_0_0">
            <a:extLst>
              <a:ext uri="{FF2B5EF4-FFF2-40B4-BE49-F238E27FC236}">
                <a16:creationId xmlns:a16="http://schemas.microsoft.com/office/drawing/2014/main" id="{AC198A52-B03E-0CEC-A5D4-860503A26306}"/>
              </a:ext>
            </a:extLst>
          </p:cNvPr>
          <p:cNvSpPr/>
          <p:nvPr/>
        </p:nvSpPr>
        <p:spPr>
          <a:xfrm>
            <a:off x="1427163" y="1223963"/>
            <a:ext cx="150900" cy="903300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4;p3">
            <a:extLst>
              <a:ext uri="{FF2B5EF4-FFF2-40B4-BE49-F238E27FC236}">
                <a16:creationId xmlns:a16="http://schemas.microsoft.com/office/drawing/2014/main" id="{E3E6BE6A-3ADB-FF6B-7CB7-A1A170952F20}"/>
              </a:ext>
            </a:extLst>
          </p:cNvPr>
          <p:cNvSpPr txBox="1"/>
          <p:nvPr/>
        </p:nvSpPr>
        <p:spPr>
          <a:xfrm>
            <a:off x="1226127" y="3026751"/>
            <a:ext cx="16479982" cy="105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737572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TOTAL =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55.290 ESTUDIANTES + 2.606 PTGAS + 3.678 PDI =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61.574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99EADAF-6E1A-37C5-4463-5CC171CD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3"/>
          <a:stretch/>
        </p:blipFill>
        <p:spPr>
          <a:xfrm>
            <a:off x="10" y="4349724"/>
            <a:ext cx="9143991" cy="6291375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8E4EEB-1434-92AD-4313-92306957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37" r="10432" b="1"/>
          <a:stretch/>
        </p:blipFill>
        <p:spPr>
          <a:xfrm>
            <a:off x="9029700" y="4349758"/>
            <a:ext cx="9258292" cy="6278439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68DBB77-6C22-48A9-2303-1CD8AE67250D}"/>
              </a:ext>
            </a:extLst>
          </p:cNvPr>
          <p:cNvSpPr txBox="1"/>
          <p:nvPr/>
        </p:nvSpPr>
        <p:spPr>
          <a:xfrm>
            <a:off x="1563036" y="10131972"/>
            <a:ext cx="15256436" cy="10155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9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61.574 personas UGR vs. </a:t>
            </a:r>
            <a:r>
              <a:rPr kumimoji="0" lang="es-ES" sz="5999" b="1" i="0" u="none" strike="noStrike" kern="0" cap="none" spc="0" normalizeH="0" baseline="0" noProof="0" dirty="0">
                <a:ln>
                  <a:noFill/>
                </a:ln>
                <a:solidFill>
                  <a:srgbClr val="737572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58.939 Motril</a:t>
            </a:r>
          </a:p>
        </p:txBody>
      </p:sp>
    </p:spTree>
    <p:extLst>
      <p:ext uri="{BB962C8B-B14F-4D97-AF65-F5344CB8AC3E}">
        <p14:creationId xmlns:p14="http://schemas.microsoft.com/office/powerpoint/2010/main" val="179713956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C8DD6E82-95AC-4E67-FCB9-42101C8C0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781" y="2693958"/>
            <a:ext cx="15559273" cy="723505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E0A762-1A4C-B9D2-2CD9-1AA40A87EE1C}"/>
              </a:ext>
            </a:extLst>
          </p:cNvPr>
          <p:cNvSpPr txBox="1"/>
          <p:nvPr/>
        </p:nvSpPr>
        <p:spPr>
          <a:xfrm>
            <a:off x="2032206" y="10541051"/>
            <a:ext cx="15256436" cy="8539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94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≈ </a:t>
            </a:r>
            <a:r>
              <a:rPr kumimoji="0" lang="es-ES" sz="494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de cada 4 – 5 residentes pertenece a la UGR</a:t>
            </a:r>
            <a:endParaRPr kumimoji="0" lang="es-ES" sz="4949" b="1" i="0" u="none" strike="noStrike" kern="0" cap="none" spc="0" normalizeH="0" baseline="0" noProof="0" dirty="0">
              <a:ln>
                <a:noFill/>
              </a:ln>
              <a:solidFill>
                <a:srgbClr val="737572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225545"/>
      </p:ext>
    </p:extLst>
  </p:cSld>
  <p:clrMapOvr>
    <a:masterClrMapping/>
  </p:clrMapOvr>
  <p:transition spd="med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BD771D2-2A31-18F8-C5A7-FDB4951C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49" y="3294180"/>
            <a:ext cx="10074408" cy="7127642"/>
          </a:xfrm>
          <a:prstGeom prst="rect">
            <a:avLst/>
          </a:prstGeom>
        </p:spPr>
      </p:pic>
      <p:pic>
        <p:nvPicPr>
          <p:cNvPr id="3" name="Imagen 2" descr="Código QR&#10;&#10;Descripción generada automáticamente">
            <a:extLst>
              <a:ext uri="{FF2B5EF4-FFF2-40B4-BE49-F238E27FC236}">
                <a16:creationId xmlns:a16="http://schemas.microsoft.com/office/drawing/2014/main" id="{EC586300-8B34-7622-A610-56B613E1D3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7327" y="3563754"/>
            <a:ext cx="6259068" cy="65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71087"/>
      </p:ext>
    </p:extLst>
  </p:cSld>
  <p:clrMapOvr>
    <a:masterClrMapping/>
  </p:clrMapOvr>
  <p:transition spd="med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16386820" y="10786551"/>
            <a:ext cx="696425" cy="54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9" tIns="91394" rIns="182789" bIns="91394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144" name="Google Shape;144;p28"/>
          <p:cNvSpPr txBox="1"/>
          <p:nvPr/>
        </p:nvSpPr>
        <p:spPr>
          <a:xfrm>
            <a:off x="1760706" y="2321120"/>
            <a:ext cx="15293968" cy="8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34271" rIns="68541" bIns="34271" anchor="t" anchorCtr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Ejes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Estretégicos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PROSIRIS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1427375" y="2493738"/>
            <a:ext cx="149999" cy="902376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DB342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8"/>
          <p:cNvSpPr txBox="1"/>
          <p:nvPr/>
        </p:nvSpPr>
        <p:spPr>
          <a:xfrm>
            <a:off x="1427374" y="3365373"/>
            <a:ext cx="16102205" cy="79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34271" rIns="68541" bIns="34271" anchor="t" anchorCtr="0">
            <a:spAutoFit/>
          </a:bodyPr>
          <a:lstStyle/>
          <a:p>
            <a:pPr marL="342854" marR="0" lvl="0" indent="-361902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Sensibilización y educación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Campañas de concienciación sobre la salud mental: Charlas, talleres y material informativo.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342854" marR="0" lvl="0" indent="-361902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342854" marR="0" lvl="0" indent="-361902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Detección temprana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Protocolos para identificar señales de riesgo en estudiantes y personal universitario. Capacitación de profesionales (Servicio de Atención Psicológica, Clínica de Psicología de la Universidad de Granada) y voluntarios (Puntos amarillos: Centinelas y </a:t>
            </a:r>
            <a:r>
              <a:rPr kumimoji="0" lang="es-E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precentinelas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).</a:t>
            </a:r>
          </a:p>
          <a:p>
            <a:pPr marL="342854" marR="0" lvl="0" indent="-361902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342854" marR="0" lvl="0" indent="-361902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Acceso a servicios de apoyo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Líneas de ayuda, servicios de asesoramiento y apoyo (Servicio de Atención Psicológica, SSPA, Gabinete de Psicología y Psiquiatría…).</a:t>
            </a:r>
          </a:p>
          <a:p>
            <a:pPr marL="342854" marR="0" lvl="0" indent="-361902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342854" marR="0" lvl="0" indent="-361902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Formación en habilidades de afrontamiento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Talleres y programas para manejo del estrés, resiliencia y afrontamiento. </a:t>
            </a:r>
          </a:p>
          <a:p>
            <a:pPr marL="0" marR="0" lvl="0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Arial"/>
              <a:buNone/>
              <a:tabLst/>
              <a:defRPr/>
            </a:pP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136;p27">
            <a:extLst>
              <a:ext uri="{FF2B5EF4-FFF2-40B4-BE49-F238E27FC236}">
                <a16:creationId xmlns:a16="http://schemas.microsoft.com/office/drawing/2014/main" id="{2A5F27E4-616E-2B2C-6970-DC63D3D491D4}"/>
              </a:ext>
            </a:extLst>
          </p:cNvPr>
          <p:cNvSpPr txBox="1"/>
          <p:nvPr/>
        </p:nvSpPr>
        <p:spPr>
          <a:xfrm>
            <a:off x="13433696" y="-30505"/>
            <a:ext cx="4854304" cy="1449343"/>
          </a:xfrm>
          <a:prstGeom prst="rect">
            <a:avLst/>
          </a:prstGeom>
          <a:gradFill flip="none" rotWithShape="1">
            <a:gsLst>
              <a:gs pos="0">
                <a:srgbClr val="777777">
                  <a:shade val="30000"/>
                  <a:satMod val="115000"/>
                </a:srgbClr>
              </a:gs>
              <a:gs pos="25000">
                <a:srgbClr val="777777">
                  <a:shade val="67500"/>
                  <a:satMod val="115000"/>
                  <a:alpha val="82000"/>
                  <a:lumMod val="89000"/>
                </a:srgbClr>
              </a:gs>
              <a:gs pos="100000">
                <a:srgbClr val="77777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539930" tIns="134982" rIns="0" bIns="0" anchor="t" anchorCtr="0">
            <a:noAutofit/>
          </a:bodyPr>
          <a:lstStyle/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UGR-PROSIRIS</a:t>
            </a: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25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16386820" y="10786551"/>
            <a:ext cx="696425" cy="54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9" tIns="91394" rIns="182789" bIns="91394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144" name="Google Shape;144;p28"/>
          <p:cNvSpPr txBox="1"/>
          <p:nvPr/>
        </p:nvSpPr>
        <p:spPr>
          <a:xfrm>
            <a:off x="1760706" y="2321120"/>
            <a:ext cx="15293968" cy="8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34271" rIns="68541" bIns="34271" anchor="t" anchorCtr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Recursos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y </a:t>
            </a: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servicios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de </a:t>
            </a: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referencia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1427375" y="2493738"/>
            <a:ext cx="149999" cy="902376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DB342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9F1EB1F-26CA-8B22-E383-8980269577AF}"/>
              </a:ext>
            </a:extLst>
          </p:cNvPr>
          <p:cNvGrpSpPr/>
          <p:nvPr/>
        </p:nvGrpSpPr>
        <p:grpSpPr>
          <a:xfrm>
            <a:off x="1577373" y="3790474"/>
            <a:ext cx="16102205" cy="6370936"/>
            <a:chOff x="2103438" y="2767433"/>
            <a:chExt cx="21472402" cy="8495688"/>
          </a:xfrm>
        </p:grpSpPr>
        <p:sp>
          <p:nvSpPr>
            <p:cNvPr id="147" name="Google Shape;147;p28"/>
            <p:cNvSpPr txBox="1"/>
            <p:nvPr/>
          </p:nvSpPr>
          <p:spPr>
            <a:xfrm>
              <a:off x="2103438" y="2767433"/>
              <a:ext cx="21472402" cy="8495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41" tIns="34271" rIns="68541" bIns="34271" anchor="t" anchorCtr="0">
              <a:spAutoFit/>
            </a:bodyPr>
            <a:lstStyle/>
            <a:p>
              <a:pPr marL="342854" marR="0" lvl="0" indent="-361902" algn="l" defTabSz="6857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Roboto Light"/>
                <a:buAutoNum type="arabicPeriod"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Puntos amarillos</a:t>
              </a:r>
              <a:r>
                <a:rPr kumimoji="0" lang="es-E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. </a:t>
              </a: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Uno por centro, incluyendo colegios mayores y residencias universitarias</a:t>
              </a:r>
            </a:p>
            <a:p>
              <a:pPr marL="0" marR="0" lvl="4" indent="0" algn="l" defTabSz="6857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		- </a:t>
              </a: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Centinelas</a:t>
              </a:r>
            </a:p>
            <a:p>
              <a:pPr marL="0" marR="0" lvl="4" indent="0" algn="l" defTabSz="6857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		</a:t>
              </a: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- </a:t>
              </a:r>
              <a:r>
                <a:rPr kumimoji="0" lang="es-E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Precentinelas</a:t>
              </a: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342854" marR="0" lvl="0" indent="-361902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Roboto Light"/>
                <a:buAutoNum type="arabicPeriod"/>
                <a:tabLst/>
                <a:defRPr/>
              </a:pP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342854" marR="0" lvl="0" indent="-361902" algn="l" defTabSz="6857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Roboto Light"/>
                <a:buAutoNum type="arabicPeriod"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Clínica de Psicología de la Universidad de Granada</a:t>
              </a:r>
              <a:r>
                <a:rPr kumimoji="0" lang="es-E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. </a:t>
              </a: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Formación de centinelas y </a:t>
              </a:r>
              <a:r>
                <a:rPr kumimoji="0" lang="es-ES" sz="2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precentinelas</a:t>
              </a: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. Charlas y talleres de información y sensibilización. Evaluación y detección temprana.</a:t>
              </a:r>
            </a:p>
            <a:p>
              <a:pPr marL="342854" marR="0" lvl="0" indent="-361902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Roboto Light"/>
                <a:buAutoNum type="arabicPeriod"/>
                <a:tabLst/>
                <a:defRPr/>
              </a:pPr>
              <a:endPara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endParaRPr>
            </a:p>
            <a:p>
              <a:pPr marL="342854" marR="0" lvl="0" indent="-361902" algn="l" defTabSz="6857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Roboto Light"/>
                <a:buAutoNum type="arabicPeriod"/>
                <a:tabLst/>
                <a:defRPr/>
              </a:pPr>
              <a:r>
                <a:rPr kumimoji="0" lang="es-E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Light"/>
                </a:rPr>
                <a:t>Gabinete psicopedagógico – Servicio de Atención Psicológica</a:t>
              </a: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. Charlas y talleres de información y sensibilización, habilidades de afrontamiento. </a:t>
              </a:r>
              <a:r>
                <a:rPr kumimoji="0" lang="es-E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Evaluación y detección temprana</a:t>
              </a: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.</a:t>
              </a:r>
            </a:p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53044"/>
                </a:buClr>
                <a:buSzPts val="4000"/>
                <a:buFont typeface="Arial"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" name="Cerrar llave 2">
              <a:extLst>
                <a:ext uri="{FF2B5EF4-FFF2-40B4-BE49-F238E27FC236}">
                  <a16:creationId xmlns:a16="http://schemas.microsoft.com/office/drawing/2014/main" id="{D5DFC2FC-58B9-7041-F1D9-339FB42C42A9}"/>
                </a:ext>
              </a:extLst>
            </p:cNvPr>
            <p:cNvSpPr/>
            <p:nvPr/>
          </p:nvSpPr>
          <p:spPr>
            <a:xfrm>
              <a:off x="8406179" y="4130690"/>
              <a:ext cx="422031" cy="180535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8C8F7A7-F6A1-2A29-66CE-F45C069A40C1}"/>
                </a:ext>
              </a:extLst>
            </p:cNvPr>
            <p:cNvSpPr txBox="1"/>
            <p:nvPr/>
          </p:nvSpPr>
          <p:spPr>
            <a:xfrm>
              <a:off x="9179905" y="4059025"/>
              <a:ext cx="8817341" cy="195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Personal voluntario </a:t>
              </a:r>
            </a:p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Recibirá formación específica</a:t>
              </a:r>
            </a:p>
            <a:p>
              <a:pPr marL="0" marR="0" lvl="0" indent="0" algn="l" defTabSz="685709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E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Sensibilización e identificación</a:t>
              </a:r>
              <a:endPara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36;p27">
            <a:extLst>
              <a:ext uri="{FF2B5EF4-FFF2-40B4-BE49-F238E27FC236}">
                <a16:creationId xmlns:a16="http://schemas.microsoft.com/office/drawing/2014/main" id="{4DB9D0FF-2A5E-ED18-D1FD-6EF477AB2310}"/>
              </a:ext>
            </a:extLst>
          </p:cNvPr>
          <p:cNvSpPr txBox="1"/>
          <p:nvPr/>
        </p:nvSpPr>
        <p:spPr>
          <a:xfrm>
            <a:off x="13433696" y="-30505"/>
            <a:ext cx="4854304" cy="1449343"/>
          </a:xfrm>
          <a:prstGeom prst="rect">
            <a:avLst/>
          </a:prstGeom>
          <a:gradFill flip="none" rotWithShape="1">
            <a:gsLst>
              <a:gs pos="0">
                <a:srgbClr val="777777">
                  <a:shade val="30000"/>
                  <a:satMod val="115000"/>
                </a:srgbClr>
              </a:gs>
              <a:gs pos="25000">
                <a:srgbClr val="777777">
                  <a:shade val="67500"/>
                  <a:satMod val="115000"/>
                  <a:alpha val="82000"/>
                  <a:lumMod val="89000"/>
                </a:srgbClr>
              </a:gs>
              <a:gs pos="100000">
                <a:srgbClr val="77777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539930" tIns="134982" rIns="0" bIns="0" anchor="t" anchorCtr="0">
            <a:noAutofit/>
          </a:bodyPr>
          <a:lstStyle/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UGR-PROSIRIS</a:t>
            </a: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627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16386820" y="10786551"/>
            <a:ext cx="696425" cy="54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89" tIns="91394" rIns="182789" bIns="91394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144" name="Google Shape;144;p28"/>
          <p:cNvSpPr txBox="1"/>
          <p:nvPr/>
        </p:nvSpPr>
        <p:spPr>
          <a:xfrm>
            <a:off x="1760706" y="2321120"/>
            <a:ext cx="15293968" cy="84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34271" rIns="68541" bIns="34271" anchor="t" anchorCtr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Recursos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y </a:t>
            </a: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servicios</a:t>
            </a:r>
            <a:r>
              <a:rPr kumimoji="0" lang="en-US" sz="5024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de </a:t>
            </a:r>
            <a:r>
              <a:rPr kumimoji="0" lang="en-US" sz="5024" b="0" i="0" u="none" strike="noStrike" kern="0" cap="none" spc="0" normalizeH="0" baseline="0" noProof="0" dirty="0" err="1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referencia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1427375" y="2493738"/>
            <a:ext cx="149999" cy="902376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68541" tIns="34271" rIns="68541" bIns="34271" anchor="ctr" anchorCtr="0">
            <a:no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DB342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8"/>
          <p:cNvSpPr txBox="1"/>
          <p:nvPr/>
        </p:nvSpPr>
        <p:spPr>
          <a:xfrm>
            <a:off x="1577373" y="3790475"/>
            <a:ext cx="16102205" cy="627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34271" rIns="68541" bIns="34271" anchor="t" anchorCtr="0">
            <a:spAutoFit/>
          </a:bodyPr>
          <a:lstStyle/>
          <a:p>
            <a:pPr marL="538091" marR="0" lvl="0" indent="-557138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+mj-lt"/>
              <a:buAutoNum type="arabicPeriod" startAt="4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Servicio de Salud y Prevención de la UGR</a:t>
            </a:r>
          </a:p>
          <a:p>
            <a:pPr marL="538091" marR="0" lvl="0" indent="-557138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+mj-lt"/>
              <a:buAutoNum type="arabicPeriod" startAt="4"/>
              <a:tabLst/>
              <a:defRPr/>
            </a:pPr>
            <a:endParaRPr kumimoji="0" lang="es-ES" sz="3300" b="1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538091" marR="0" lvl="0" indent="-557138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+mj-lt"/>
              <a:buAutoNum type="arabicPeriod" startAt="4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Servicios de apoyo ajenos a la UGR</a:t>
            </a:r>
            <a:endParaRPr kumimoji="0" lang="es-ES" sz="27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4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Arial"/>
              <a:buNone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		- SSPA. 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Unidad de Salud Mental 1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Evaluación definitiva y tratamiento</a:t>
            </a:r>
          </a:p>
          <a:p>
            <a:pPr marL="0" marR="0" lvl="4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Arial"/>
              <a:buNone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		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- SSPA 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Unidad de Salud Mental 2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Evaluación definitiva y tratamiento</a:t>
            </a:r>
            <a:endParaRPr kumimoji="0" lang="es-ES" sz="3300" b="1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0" marR="0" lvl="4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Arial"/>
              <a:buNone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		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Otros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342854" marR="0" lvl="0" indent="-361902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Roboto Light"/>
              <a:buAutoNum type="arabicPeriod"/>
              <a:tabLst/>
              <a:defRPr/>
            </a:pPr>
            <a:endParaRPr kumimoji="0" lang="es-ES" sz="3300" b="1" i="0" u="none" strike="noStrike" kern="0" cap="none" spc="0" normalizeH="0" baseline="0" noProof="0" dirty="0">
              <a:ln>
                <a:noFill/>
              </a:ln>
              <a:solidFill>
                <a:srgbClr val="D5304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Light"/>
            </a:endParaRPr>
          </a:p>
          <a:p>
            <a:pPr marL="538091" marR="0" lvl="0" indent="-557138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000"/>
              <a:buFont typeface="+mj-lt"/>
              <a:buAutoNum type="arabicPeriod" startAt="6"/>
              <a:tabLst/>
              <a:defRPr/>
            </a:pPr>
            <a:r>
              <a:rPr kumimoji="0" lang="es-ES" sz="3300" b="1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Light"/>
              </a:rPr>
              <a:t>Delegación del Rector para la Salud y Relaciones con el Sistema Sanitario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kumimoji="0" lang="es-ES" sz="2700" b="0" i="0" u="none" strike="noStrike" kern="0" cap="none" spc="0" normalizeH="0" baseline="0" noProof="0" dirty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Coordinación del Plan y enlace entre servicios y personal implicado. </a:t>
            </a:r>
          </a:p>
        </p:txBody>
      </p:sp>
      <p:sp>
        <p:nvSpPr>
          <p:cNvPr id="3" name="Google Shape;136;p27">
            <a:extLst>
              <a:ext uri="{FF2B5EF4-FFF2-40B4-BE49-F238E27FC236}">
                <a16:creationId xmlns:a16="http://schemas.microsoft.com/office/drawing/2014/main" id="{0480DCCF-6912-37A9-9755-5E2DD3356D03}"/>
              </a:ext>
            </a:extLst>
          </p:cNvPr>
          <p:cNvSpPr txBox="1"/>
          <p:nvPr/>
        </p:nvSpPr>
        <p:spPr>
          <a:xfrm>
            <a:off x="13433696" y="-30505"/>
            <a:ext cx="4854304" cy="1449343"/>
          </a:xfrm>
          <a:prstGeom prst="rect">
            <a:avLst/>
          </a:prstGeom>
          <a:gradFill flip="none" rotWithShape="1">
            <a:gsLst>
              <a:gs pos="0">
                <a:srgbClr val="777777">
                  <a:shade val="30000"/>
                  <a:satMod val="115000"/>
                </a:srgbClr>
              </a:gs>
              <a:gs pos="25000">
                <a:srgbClr val="777777">
                  <a:shade val="67500"/>
                  <a:satMod val="115000"/>
                  <a:alpha val="82000"/>
                  <a:lumMod val="89000"/>
                </a:srgbClr>
              </a:gs>
              <a:gs pos="100000">
                <a:srgbClr val="77777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539930" tIns="134982" rIns="0" bIns="0" anchor="t" anchorCtr="0">
            <a:noAutofit/>
          </a:bodyPr>
          <a:lstStyle/>
          <a:p>
            <a:pPr marL="0" marR="0" lvl="2" indent="0" algn="l" defTabSz="6857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UGR-PROSIRIS</a:t>
            </a:r>
            <a:endParaRPr kumimoji="0" lang="es-E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Demi" panose="020F050202020403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00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INTRODUCCIÓN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UNIVERSIDAD COMO GARANTE DE LA SALUD MENTAL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1529591" y="3027472"/>
            <a:ext cx="1575586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lang="en-US" sz="4800" b="1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salud mental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un estado de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bienestar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mental que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permite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a las personas hacer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frente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a los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momentos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estrés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vida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(…) que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sustenta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nuestras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capacidades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individuales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colectivas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(…)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es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más que la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mera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ausencia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800" dirty="0" err="1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trastornos</a:t>
            </a:r>
            <a:r>
              <a:rPr lang="en-US" sz="4800" dirty="0">
                <a:solidFill>
                  <a:srgbClr val="3C3C3E"/>
                </a:solidFill>
                <a:latin typeface="Roboto"/>
                <a:ea typeface="Roboto"/>
                <a:cs typeface="Roboto"/>
                <a:sym typeface="Roboto"/>
              </a:rPr>
              <a:t> mentales (OMS, 2023). </a:t>
            </a:r>
            <a:endParaRPr dirty="0"/>
          </a:p>
        </p:txBody>
      </p:sp>
      <p:sp>
        <p:nvSpPr>
          <p:cNvPr id="129" name="Google Shape;129;p4"/>
          <p:cNvSpPr txBox="1"/>
          <p:nvPr/>
        </p:nvSpPr>
        <p:spPr>
          <a:xfrm>
            <a:off x="1299817" y="7796727"/>
            <a:ext cx="16180490" cy="3170099"/>
          </a:xfrm>
          <a:prstGeom prst="rect">
            <a:avLst/>
          </a:prstGeom>
          <a:noFill/>
          <a:ln w="38100" cap="flat" cmpd="sng">
            <a:solidFill>
              <a:srgbClr val="E800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Percepción </a:t>
            </a:r>
            <a:r>
              <a:rPr lang="en-US" sz="4000" b="1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subjetiva</a:t>
            </a:r>
            <a:r>
              <a:rPr lang="en-US" sz="4000" b="1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4000" b="1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bienestar</a:t>
            </a:r>
            <a:r>
              <a:rPr lang="en-US" sz="4000" b="1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4000" b="1" dirty="0">
              <a:solidFill>
                <a:srgbClr val="3C3C3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Capacidad</a:t>
            </a:r>
            <a:r>
              <a:rPr lang="en-US" sz="4000" b="1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 sz="4000" b="1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afrontamiento</a:t>
            </a:r>
            <a:r>
              <a:rPr lang="en-US" sz="4000" b="1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las personas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3C3C3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lang="en-US" sz="4000" b="1" dirty="0" err="1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presencia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ambos </a:t>
            </a:r>
            <a:r>
              <a:rPr lang="en-US" sz="4000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elementos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son </a:t>
            </a:r>
            <a:r>
              <a:rPr lang="en-US" sz="4000" b="1" dirty="0" err="1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indicadores</a:t>
            </a:r>
            <a:r>
              <a:rPr lang="en-US" sz="4000" b="1" dirty="0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salud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4000" dirty="0">
              <a:solidFill>
                <a:srgbClr val="3C3C3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y, por </a:t>
            </a:r>
            <a:r>
              <a:rPr lang="en-US" sz="4000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ende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4000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1" dirty="0" err="1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ausencia</a:t>
            </a:r>
            <a:r>
              <a:rPr lang="en-US" sz="4000" b="1" dirty="0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implica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dirty="0" err="1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1" dirty="0" err="1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problemática</a:t>
            </a:r>
            <a:r>
              <a:rPr lang="en-US" sz="4000" b="1" dirty="0">
                <a:solidFill>
                  <a:srgbClr val="D530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salud</a:t>
            </a:r>
            <a:r>
              <a:rPr lang="en-US" sz="4000" dirty="0">
                <a:solidFill>
                  <a:srgbClr val="3C3C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dirty="0"/>
          </a:p>
        </p:txBody>
      </p:sp>
    </p:spTree>
  </p:cSld>
  <p:clrMapOvr>
    <a:masterClrMapping/>
  </p:clrMapOvr>
  <p:transition spd="med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BD8FFB4-7883-EF80-5D09-CF570008ED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6B6DC83-0542-6B9F-B0FC-C3F73DD86F31}"/>
              </a:ext>
            </a:extLst>
          </p:cNvPr>
          <p:cNvGrpSpPr/>
          <p:nvPr/>
        </p:nvGrpSpPr>
        <p:grpSpPr>
          <a:xfrm>
            <a:off x="1989932" y="2805547"/>
            <a:ext cx="14308137" cy="7235058"/>
            <a:chOff x="2653587" y="1454026"/>
            <a:chExt cx="19080000" cy="964800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71508F7-6ABC-7BA2-B9DB-33396C35AC8D}"/>
                </a:ext>
              </a:extLst>
            </p:cNvPr>
            <p:cNvGrpSpPr/>
            <p:nvPr/>
          </p:nvGrpSpPr>
          <p:grpSpPr>
            <a:xfrm>
              <a:off x="2653587" y="1454026"/>
              <a:ext cx="19080000" cy="9648000"/>
              <a:chOff x="2653587" y="1454026"/>
              <a:chExt cx="19080000" cy="9648000"/>
            </a:xfrm>
          </p:grpSpPr>
          <p:pic>
            <p:nvPicPr>
              <p:cNvPr id="7" name="Google Shape;208;p11">
                <a:extLst>
                  <a:ext uri="{FF2B5EF4-FFF2-40B4-BE49-F238E27FC236}">
                    <a16:creationId xmlns:a16="http://schemas.microsoft.com/office/drawing/2014/main" id="{F53BAA7A-AF36-2601-F295-D1F1A482378E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653587" y="1454026"/>
                <a:ext cx="19080000" cy="964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ECDC895-8E5A-230D-8B9C-046B02544094}"/>
                  </a:ext>
                </a:extLst>
              </p:cNvPr>
              <p:cNvSpPr txBox="1"/>
              <p:nvPr/>
            </p:nvSpPr>
            <p:spPr>
              <a:xfrm>
                <a:off x="5251941" y="8697036"/>
                <a:ext cx="3845169" cy="800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ES" sz="3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D53044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Roboto Light"/>
                  </a:rPr>
                  <a:t>Precentinela</a:t>
                </a:r>
                <a:endParaRPr kumimoji="0" lang="es-ES" sz="3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9A5A0D4-1B95-A273-997B-C124B90ADFC5}"/>
                  </a:ext>
                </a:extLst>
              </p:cNvPr>
              <p:cNvSpPr/>
              <p:nvPr/>
            </p:nvSpPr>
            <p:spPr>
              <a:xfrm>
                <a:off x="3753584" y="7948246"/>
                <a:ext cx="1310788" cy="1245829"/>
              </a:xfrm>
              <a:custGeom>
                <a:avLst/>
                <a:gdLst>
                  <a:gd name="connsiteX0" fmla="*/ 51099 w 982963"/>
                  <a:gd name="connsiteY0" fmla="*/ 0 h 934250"/>
                  <a:gd name="connsiteX1" fmla="*/ 103846 w 982963"/>
                  <a:gd name="connsiteY1" fmla="*/ 843951 h 934250"/>
                  <a:gd name="connsiteX2" fmla="*/ 982963 w 982963"/>
                  <a:gd name="connsiteY2" fmla="*/ 914280 h 93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2963" h="934250" extrusionOk="0">
                    <a:moveTo>
                      <a:pt x="51099" y="0"/>
                    </a:moveTo>
                    <a:cubicBezTo>
                      <a:pt x="26647" y="379848"/>
                      <a:pt x="-36194" y="737571"/>
                      <a:pt x="103846" y="843951"/>
                    </a:cubicBezTo>
                    <a:cubicBezTo>
                      <a:pt x="254981" y="992480"/>
                      <a:pt x="864475" y="907737"/>
                      <a:pt x="982963" y="914280"/>
                    </a:cubicBezTo>
                  </a:path>
                </a:pathLst>
              </a:custGeom>
              <a:noFill/>
              <a:ln w="762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697022472">
                      <a:custGeom>
                        <a:avLst/>
                        <a:gdLst>
                          <a:gd name="connsiteX0" fmla="*/ 68142 w 1310788"/>
                          <a:gd name="connsiteY0" fmla="*/ 0 h 1245829"/>
                          <a:gd name="connsiteX1" fmla="*/ 138480 w 1310788"/>
                          <a:gd name="connsiteY1" fmla="*/ 1125415 h 1245829"/>
                          <a:gd name="connsiteX2" fmla="*/ 1310788 w 1310788"/>
                          <a:gd name="connsiteY2" fmla="*/ 1219200 h 12458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10788" h="1245829">
                            <a:moveTo>
                              <a:pt x="68142" y="0"/>
                            </a:moveTo>
                            <a:cubicBezTo>
                              <a:pt x="-243" y="461107"/>
                              <a:pt x="-68628" y="922215"/>
                              <a:pt x="138480" y="1125415"/>
                            </a:cubicBezTo>
                            <a:cubicBezTo>
                              <a:pt x="345588" y="1328615"/>
                              <a:pt x="1099772" y="1211384"/>
                              <a:pt x="1310788" y="121920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FAC68A2F-0A20-87DE-6074-FFC218F18A5D}"/>
                  </a:ext>
                </a:extLst>
              </p:cNvPr>
              <p:cNvSpPr/>
              <p:nvPr/>
            </p:nvSpPr>
            <p:spPr>
              <a:xfrm rot="16200000">
                <a:off x="8629285" y="7915767"/>
                <a:ext cx="1310788" cy="1245829"/>
              </a:xfrm>
              <a:custGeom>
                <a:avLst/>
                <a:gdLst>
                  <a:gd name="connsiteX0" fmla="*/ 51099 w 982963"/>
                  <a:gd name="connsiteY0" fmla="*/ 0 h 934250"/>
                  <a:gd name="connsiteX1" fmla="*/ 103846 w 982963"/>
                  <a:gd name="connsiteY1" fmla="*/ 843951 h 934250"/>
                  <a:gd name="connsiteX2" fmla="*/ 982963 w 982963"/>
                  <a:gd name="connsiteY2" fmla="*/ 914280 h 93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2963" h="934250" extrusionOk="0">
                    <a:moveTo>
                      <a:pt x="51099" y="0"/>
                    </a:moveTo>
                    <a:cubicBezTo>
                      <a:pt x="26647" y="379848"/>
                      <a:pt x="-36194" y="737571"/>
                      <a:pt x="103846" y="843951"/>
                    </a:cubicBezTo>
                    <a:cubicBezTo>
                      <a:pt x="254981" y="992480"/>
                      <a:pt x="864475" y="907737"/>
                      <a:pt x="982963" y="914280"/>
                    </a:cubicBezTo>
                  </a:path>
                </a:pathLst>
              </a:custGeom>
              <a:noFill/>
              <a:ln w="762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697022472">
                      <a:custGeom>
                        <a:avLst/>
                        <a:gdLst>
                          <a:gd name="connsiteX0" fmla="*/ 68142 w 1310788"/>
                          <a:gd name="connsiteY0" fmla="*/ 0 h 1245829"/>
                          <a:gd name="connsiteX1" fmla="*/ 138480 w 1310788"/>
                          <a:gd name="connsiteY1" fmla="*/ 1125415 h 1245829"/>
                          <a:gd name="connsiteX2" fmla="*/ 1310788 w 1310788"/>
                          <a:gd name="connsiteY2" fmla="*/ 1219200 h 12458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10788" h="1245829">
                            <a:moveTo>
                              <a:pt x="68142" y="0"/>
                            </a:moveTo>
                            <a:cubicBezTo>
                              <a:pt x="-243" y="461107"/>
                              <a:pt x="-68628" y="922215"/>
                              <a:pt x="138480" y="1125415"/>
                            </a:cubicBezTo>
                            <a:cubicBezTo>
                              <a:pt x="345588" y="1328615"/>
                              <a:pt x="1099772" y="1211384"/>
                              <a:pt x="1310788" y="1219200"/>
                            </a:cubicBez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s-E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43EB5F88-51C2-3B62-36F9-5FA648DB7AB2}"/>
                  </a:ext>
                </a:extLst>
              </p:cNvPr>
              <p:cNvGrpSpPr/>
              <p:nvPr/>
            </p:nvGrpSpPr>
            <p:grpSpPr>
              <a:xfrm>
                <a:off x="17402220" y="3330289"/>
                <a:ext cx="4331367" cy="5895474"/>
                <a:chOff x="17196135" y="770021"/>
                <a:chExt cx="4331367" cy="5895474"/>
              </a:xfrm>
            </p:grpSpPr>
            <p:sp>
              <p:nvSpPr>
                <p:cNvPr id="3" name="Rectángulo: esquinas redondeadas 2">
                  <a:extLst>
                    <a:ext uri="{FF2B5EF4-FFF2-40B4-BE49-F238E27FC236}">
                      <a16:creationId xmlns:a16="http://schemas.microsoft.com/office/drawing/2014/main" id="{742D7425-D326-909B-E08C-2EF22B5E6B29}"/>
                    </a:ext>
                  </a:extLst>
                </p:cNvPr>
                <p:cNvSpPr/>
                <p:nvPr/>
              </p:nvSpPr>
              <p:spPr>
                <a:xfrm>
                  <a:off x="17196135" y="770021"/>
                  <a:ext cx="4331367" cy="589547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77777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7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s-E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53E2978A-0BE7-5AE7-C47A-891022A4B8FF}"/>
                    </a:ext>
                  </a:extLst>
                </p:cNvPr>
                <p:cNvSpPr txBox="1"/>
                <p:nvPr/>
              </p:nvSpPr>
              <p:spPr>
                <a:xfrm>
                  <a:off x="17542043" y="1521367"/>
                  <a:ext cx="3639552" cy="4832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7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s-ES" sz="25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77777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ESTUDIANTADO =&gt; Gabinete Psicopedagógico / Clínica de Psicología </a:t>
                  </a:r>
                </a:p>
                <a:p>
                  <a:pPr marL="0" marR="0" lvl="0" indent="0" algn="ctr" defTabSz="6857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s-ES" sz="25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77777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  <a:p>
                  <a:pPr marL="0" marR="0" lvl="0" indent="0" algn="ctr" defTabSz="6857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s-ES" sz="25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77777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PDI / PTGAS =&gt; Servicio de Salud y Prevención</a:t>
                  </a:r>
                </a:p>
              </p:txBody>
            </p:sp>
          </p:grpSp>
        </p:grp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9D923775-6478-7A4D-BDFB-A39EA0184639}"/>
                </a:ext>
              </a:extLst>
            </p:cNvPr>
            <p:cNvCxnSpPr/>
            <p:nvPr/>
          </p:nvCxnSpPr>
          <p:spPr>
            <a:xfrm>
              <a:off x="6448926" y="6278026"/>
              <a:ext cx="1251285" cy="0"/>
            </a:xfrm>
            <a:prstGeom prst="straightConnector1">
              <a:avLst/>
            </a:prstGeom>
            <a:ln w="76200">
              <a:solidFill>
                <a:srgbClr val="777777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9274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BE9F95-5F4B-937B-E3AD-14CB8BF943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A9CCE2-62D3-B985-766E-5DA726FB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90" y="2426504"/>
            <a:ext cx="8098945" cy="53015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08653B-A9BF-2AE9-BAB5-B5745A89B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47" y="5299218"/>
            <a:ext cx="8098945" cy="53294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3B98D4-1493-87E2-BC14-120C2FBFC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563" y="2894798"/>
            <a:ext cx="3192841" cy="8071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E98394-49BD-F77A-38B3-86BF90917E3D}"/>
              </a:ext>
            </a:extLst>
          </p:cNvPr>
          <p:cNvSpPr txBox="1"/>
          <p:nvPr/>
        </p:nvSpPr>
        <p:spPr>
          <a:xfrm>
            <a:off x="1406586" y="8506343"/>
            <a:ext cx="5715055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SAS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Atención primaria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Unidades Salud Mental</a:t>
            </a: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99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E6E844B-DDFB-98E3-98F6-A3EE21FB5D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4" name="Google Shape;218;p12">
            <a:extLst>
              <a:ext uri="{FF2B5EF4-FFF2-40B4-BE49-F238E27FC236}">
                <a16:creationId xmlns:a16="http://schemas.microsoft.com/office/drawing/2014/main" id="{C2285A8D-AB91-19FE-11C0-F0E2F0FE99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2118" y="3751145"/>
            <a:ext cx="6445680" cy="65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9;p12">
            <a:extLst>
              <a:ext uri="{FF2B5EF4-FFF2-40B4-BE49-F238E27FC236}">
                <a16:creationId xmlns:a16="http://schemas.microsoft.com/office/drawing/2014/main" id="{F10E3A51-DC56-23F4-3211-8C65EE5B2974}"/>
              </a:ext>
            </a:extLst>
          </p:cNvPr>
          <p:cNvSpPr/>
          <p:nvPr/>
        </p:nvSpPr>
        <p:spPr>
          <a:xfrm>
            <a:off x="9551416" y="5149710"/>
            <a:ext cx="610711" cy="3726171"/>
          </a:xfrm>
          <a:prstGeom prst="rightBrace">
            <a:avLst>
              <a:gd name="adj1" fmla="val 295"/>
              <a:gd name="adj2" fmla="val 50000"/>
            </a:avLst>
          </a:prstGeom>
          <a:noFill/>
          <a:ln w="25400" cap="flat" cmpd="sng">
            <a:solidFill>
              <a:srgbClr val="5253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20;p12">
            <a:extLst>
              <a:ext uri="{FF2B5EF4-FFF2-40B4-BE49-F238E27FC236}">
                <a16:creationId xmlns:a16="http://schemas.microsoft.com/office/drawing/2014/main" id="{0B2273E2-4630-36EB-162C-72F5CCF80B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5274" y="3876788"/>
            <a:ext cx="4982117" cy="63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F88E54D-6D41-A4F0-2E0A-83D3D6133070}"/>
              </a:ext>
            </a:extLst>
          </p:cNvPr>
          <p:cNvSpPr txBox="1"/>
          <p:nvPr/>
        </p:nvSpPr>
        <p:spPr>
          <a:xfrm>
            <a:off x="1643386" y="2827126"/>
            <a:ext cx="6445679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99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¿Circuito habitual SAS?</a:t>
            </a:r>
          </a:p>
        </p:txBody>
      </p:sp>
    </p:spTree>
    <p:extLst>
      <p:ext uri="{BB962C8B-B14F-4D97-AF65-F5344CB8AC3E}">
        <p14:creationId xmlns:p14="http://schemas.microsoft.com/office/powerpoint/2010/main" val="1955928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ADE12A8-6EAC-F6C7-EF81-2CB897BA99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670DF8D-4D4C-4E6E-4B58-705F06A380DA}"/>
              </a:ext>
            </a:extLst>
          </p:cNvPr>
          <p:cNvGraphicFramePr/>
          <p:nvPr>
            <p:extLst/>
          </p:nvPr>
        </p:nvGraphicFramePr>
        <p:xfrm>
          <a:off x="2865689" y="1357035"/>
          <a:ext cx="12192000" cy="193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820FB2F-D8D9-8BBB-6138-06884B7EDB5C}"/>
              </a:ext>
            </a:extLst>
          </p:cNvPr>
          <p:cNvSpPr txBox="1"/>
          <p:nvPr/>
        </p:nvSpPr>
        <p:spPr>
          <a:xfrm>
            <a:off x="1143000" y="4598674"/>
            <a:ext cx="15940245" cy="635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81" marR="0" lvl="0" indent="-514281" algn="l" defTabSz="685709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Minorizar el riesgo de suicidio =&gt; 0</a:t>
            </a:r>
          </a:p>
          <a:p>
            <a:pPr marL="514281" marR="0" lvl="0" indent="-514281" algn="l" defTabSz="685709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Talleres / Charlas =&gt; número y satisfacción</a:t>
            </a:r>
          </a:p>
          <a:p>
            <a:pPr marL="514281" marR="0" lvl="0" indent="-514281" algn="l" defTabSz="685709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Centinelas / </a:t>
            </a:r>
            <a:r>
              <a:rPr kumimoji="0" lang="es-E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Precentinelas</a:t>
            </a: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=&gt; Participación en sesiones de formación, talleres y acciones impartidas en el centro, número de casos derivados y resultado final del caso.</a:t>
            </a:r>
          </a:p>
          <a:p>
            <a:pPr marL="514281" marR="0" lvl="0" indent="-514281" algn="l" defTabSz="685709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Número de casos derivados al sistema, tiempo de espera y tiempo de resolución</a:t>
            </a:r>
          </a:p>
          <a:p>
            <a:pPr marL="514281" marR="0" lvl="0" indent="-514281" algn="l" defTabSz="685709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Evaluación anual a 30/09 (evaluación intermedia a inicio del segundo semestre del curso académico)</a:t>
            </a:r>
          </a:p>
        </p:txBody>
      </p:sp>
    </p:spTree>
    <p:extLst>
      <p:ext uri="{BB962C8B-B14F-4D97-AF65-F5344CB8AC3E}">
        <p14:creationId xmlns:p14="http://schemas.microsoft.com/office/powerpoint/2010/main" val="2394012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7C09D40-D05C-EAFF-C576-F7910E0D4C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685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US" sz="14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0D72D5-8ECA-373F-DE12-525E8D6F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885" y="2591105"/>
            <a:ext cx="8098945" cy="73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C61BF2-F347-F247-BD19-9A72D240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322" y="0"/>
            <a:ext cx="4134678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0531"/>
      </p:ext>
    </p:extLst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/>
        </p:nvSpPr>
        <p:spPr>
          <a:xfrm>
            <a:off x="995571" y="6634164"/>
            <a:ext cx="4832350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OBJETIVO DESARROLLO SOSTENIBLE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SALUD Y BIENESTAR MENTAL Y EMOCIONAL</a:t>
            </a:r>
            <a:endParaRPr sz="3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6513513" y="6634164"/>
            <a:ext cx="4067175" cy="538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LEY ORGÁNICA DEL SISTEMA UNIVERSITARIO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Responsabilidad de las instituciones de educación superior en la salvaguarda del bienestar emocional y salud mental de su comunidad de estudiantes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12592050" y="6634164"/>
            <a:ext cx="4065588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ESTRATEGIA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2031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 LA UGR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EJE ESTRATÉGICO SOBRE DESARROLLO DE LAS PERSONAS.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LÍNEA ESTRATÉGICA Bienestar y salud emocional</a:t>
            </a:r>
            <a:endParaRPr sz="3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7" name="Google Shape;137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0" r="61"/>
          <a:stretch/>
        </p:blipFill>
        <p:spPr>
          <a:xfrm>
            <a:off x="6205538" y="2652714"/>
            <a:ext cx="4791075" cy="33988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38" name="Google Shape;138;p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253" r="2253"/>
          <a:stretch/>
        </p:blipFill>
        <p:spPr>
          <a:xfrm>
            <a:off x="12212638" y="2652713"/>
            <a:ext cx="4824412" cy="33988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INTRODUCCIÓN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UNIVERSIDAD COMO GARANTE DE LA SALUD MENTAL</a:t>
            </a:r>
            <a:endParaRPr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7841" y="2652713"/>
            <a:ext cx="3407810" cy="354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>
            <a:off x="1671638" y="8223250"/>
            <a:ext cx="4975225" cy="2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VICERRECTORADO DE ESTUDIANTES Y VIDA UNIVERSITARIA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GABINETE PSICOPEDAGÓGICO</a:t>
            </a:r>
            <a:endParaRPr/>
          </a:p>
        </p:txBody>
      </p:sp>
      <p:sp>
        <p:nvSpPr>
          <p:cNvPr id="148" name="Google Shape;148;p6"/>
          <p:cNvSpPr txBox="1"/>
          <p:nvPr/>
        </p:nvSpPr>
        <p:spPr>
          <a:xfrm>
            <a:off x="7935913" y="8247063"/>
            <a:ext cx="32004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DELEGACIÓN DEL RECTOR PARA LA SALUD</a:t>
            </a:r>
            <a:endParaRPr dirty="0"/>
          </a:p>
        </p:txBody>
      </p:sp>
      <p:sp>
        <p:nvSpPr>
          <p:cNvPr id="149" name="Google Shape;149;p6"/>
          <p:cNvSpPr txBox="1"/>
          <p:nvPr/>
        </p:nvSpPr>
        <p:spPr>
          <a:xfrm>
            <a:off x="12447588" y="8501063"/>
            <a:ext cx="4186237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DELEGACIÓN DE ESTUDIANTES</a:t>
            </a:r>
            <a:endParaRPr/>
          </a:p>
        </p:txBody>
      </p:sp>
      <p:pic>
        <p:nvPicPr>
          <p:cNvPr id="150" name="Google Shape;15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633" r="9632"/>
          <a:stretch/>
        </p:blipFill>
        <p:spPr>
          <a:xfrm>
            <a:off x="1707135" y="3063357"/>
            <a:ext cx="4904563" cy="4904563"/>
          </a:xfrm>
          <a:prstGeom prst="ellipse">
            <a:avLst/>
          </a:prstGeom>
          <a:solidFill>
            <a:srgbClr val="F4D4D1"/>
          </a:solidFill>
          <a:ln>
            <a:noFill/>
          </a:ln>
        </p:spPr>
      </p:pic>
      <p:pic>
        <p:nvPicPr>
          <p:cNvPr id="151" name="Google Shape;15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167" r="21168"/>
          <a:stretch/>
        </p:blipFill>
        <p:spPr>
          <a:xfrm>
            <a:off x="7611647" y="3388092"/>
            <a:ext cx="4255092" cy="4255092"/>
          </a:xfrm>
          <a:prstGeom prst="ellipse">
            <a:avLst/>
          </a:prstGeom>
          <a:solidFill>
            <a:srgbClr val="F4D4D1"/>
          </a:solidFill>
          <a:ln>
            <a:noFill/>
          </a:ln>
        </p:spPr>
      </p:pic>
      <p:pic>
        <p:nvPicPr>
          <p:cNvPr id="152" name="Google Shape;152;p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3643" r="23643"/>
          <a:stretch/>
        </p:blipFill>
        <p:spPr>
          <a:xfrm>
            <a:off x="12866688" y="3272507"/>
            <a:ext cx="4170362" cy="4170362"/>
          </a:xfrm>
          <a:prstGeom prst="ellipse">
            <a:avLst/>
          </a:prstGeom>
          <a:solidFill>
            <a:srgbClr val="F4D4D1"/>
          </a:solidFill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743075" y="1247775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 b="1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EQUIPO</a:t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2097088" y="4457700"/>
            <a:ext cx="7046912" cy="3457575"/>
          </a:xfrm>
          <a:prstGeom prst="rect">
            <a:avLst/>
          </a:prstGeom>
          <a:solidFill>
            <a:srgbClr val="D53044"/>
          </a:solidFill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9250363" y="8018463"/>
            <a:ext cx="6889750" cy="3457575"/>
          </a:xfrm>
          <a:prstGeom prst="rect">
            <a:avLst/>
          </a:prstGeom>
          <a:solidFill>
            <a:srgbClr val="7C8185"/>
          </a:solidFill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2297113" y="5000625"/>
            <a:ext cx="6657975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SUBOBJETIVO 1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Analizar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la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relación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entre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estas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prevalencias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y las variables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sociodemográficas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y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académicas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relevantes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identificando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posibles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factores</a:t>
            </a:r>
            <a:r>
              <a:rPr lang="en-US" sz="2400" b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de riesgo</a:t>
            </a:r>
            <a:endParaRPr dirty="0"/>
          </a:p>
        </p:txBody>
      </p:sp>
      <p:sp>
        <p:nvSpPr>
          <p:cNvPr id="162" name="Google Shape;162;p7"/>
          <p:cNvSpPr txBox="1"/>
          <p:nvPr/>
        </p:nvSpPr>
        <p:spPr>
          <a:xfrm>
            <a:off x="1651000" y="1273175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 b="1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OBJETIVOS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2097088" y="2509838"/>
            <a:ext cx="14200187" cy="13509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2528888" y="2538413"/>
            <a:ext cx="135382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93A39"/>
                </a:solidFill>
                <a:latin typeface="Roboto Black"/>
                <a:ea typeface="Roboto Black"/>
                <a:cs typeface="Roboto Black"/>
                <a:sym typeface="Roboto Black"/>
              </a:rPr>
              <a:t>DESCRIBIR</a:t>
            </a:r>
            <a:r>
              <a:rPr lang="en-US" sz="3200" b="1">
                <a:solidFill>
                  <a:srgbClr val="393A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rgbClr val="393A39"/>
                </a:solidFill>
                <a:latin typeface="Roboto Black"/>
                <a:ea typeface="Roboto Black"/>
                <a:cs typeface="Roboto Black"/>
                <a:sym typeface="Roboto Black"/>
              </a:rPr>
              <a:t>la prevalencia de los problemas de salud mental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93A39"/>
                </a:solidFill>
                <a:latin typeface="Roboto Black"/>
                <a:ea typeface="Roboto Black"/>
                <a:cs typeface="Roboto Black"/>
                <a:sym typeface="Roboto Black"/>
              </a:rPr>
              <a:t>en el estudiantado universitario</a:t>
            </a: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9250363" y="4457700"/>
            <a:ext cx="6889750" cy="3457575"/>
          </a:xfrm>
          <a:prstGeom prst="rect">
            <a:avLst/>
          </a:prstGeom>
          <a:solidFill>
            <a:srgbClr val="E9AAA5"/>
          </a:solidFill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9580563" y="5308600"/>
            <a:ext cx="6340475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393A39"/>
                </a:solidFill>
                <a:latin typeface="Roboto"/>
                <a:ea typeface="Roboto"/>
                <a:cs typeface="Roboto"/>
                <a:sym typeface="Roboto"/>
              </a:rPr>
              <a:t>SUBOBJETIVO 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393A39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93A39"/>
                </a:solidFill>
                <a:latin typeface="Roboto Light"/>
                <a:ea typeface="Roboto Light"/>
                <a:cs typeface="Roboto Light"/>
                <a:sym typeface="Roboto Light"/>
              </a:rPr>
              <a:t>Plantear acciones basadas en la evidencia </a:t>
            </a:r>
            <a:endParaRPr sz="3200" b="1">
              <a:solidFill>
                <a:srgbClr val="393A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9617075" y="8429625"/>
            <a:ext cx="6267450" cy="267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SUBOBJETIVO 2.2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Diseñar e implementar nuevas estrategias de prevención, promoción e intervención en salud mental enfocadas en las áreas y colectivos vulnerables identificados</a:t>
            </a:r>
            <a:endParaRPr sz="28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2097088" y="8039100"/>
            <a:ext cx="7046912" cy="3457575"/>
          </a:xfrm>
          <a:prstGeom prst="rect">
            <a:avLst/>
          </a:prstGeom>
          <a:solidFill>
            <a:srgbClr val="C4C5C2"/>
          </a:solidFill>
          <a:ln>
            <a:noFill/>
          </a:ln>
        </p:spPr>
        <p:txBody>
          <a:bodyPr spcFirstLastPara="1" wrap="square" lIns="182850" tIns="91425" rIns="18285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2297113" y="8510588"/>
            <a:ext cx="6657975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393A39"/>
                </a:solidFill>
                <a:latin typeface="Roboto"/>
                <a:ea typeface="Roboto"/>
                <a:cs typeface="Roboto"/>
                <a:sym typeface="Roboto"/>
              </a:rPr>
              <a:t>SUBOBJETIVO 2.1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393A39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93A39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393A39"/>
                </a:solidFill>
                <a:latin typeface="Roboto Light"/>
                <a:ea typeface="Roboto Light"/>
                <a:cs typeface="Roboto Light"/>
                <a:sym typeface="Roboto Light"/>
              </a:rPr>
              <a:t>Optimizar  los servicios y acciones de salud mental disponibles en la Universidad de Granada</a:t>
            </a:r>
            <a:endParaRPr sz="3200" b="1">
              <a:solidFill>
                <a:srgbClr val="393A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/>
          <p:nvPr/>
        </p:nvSpPr>
        <p:spPr>
          <a:xfrm>
            <a:off x="1865313" y="1230313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 b="1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POBLACIÓN DIANA</a:t>
            </a: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1427163" y="12065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007" b="21007"/>
          <a:stretch/>
        </p:blipFill>
        <p:spPr>
          <a:xfrm>
            <a:off x="-3175" y="2722563"/>
            <a:ext cx="18291175" cy="88249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339725" y="4122738"/>
            <a:ext cx="5132388" cy="6022975"/>
          </a:xfrm>
          <a:prstGeom prst="rect">
            <a:avLst/>
          </a:prstGeom>
          <a:solidFill>
            <a:srgbClr val="D53044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297656" y="4847445"/>
            <a:ext cx="5216525" cy="494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ESTUDIANTADO DE LA UNIVERSIDAD DE GRANADA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 un total de 56.884 estudiantes han cumplimentado la encuesta </a:t>
            </a:r>
            <a:r>
              <a:rPr lang="en-US" sz="5400" b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1.047</a:t>
            </a:r>
            <a:endParaRPr sz="1200" b="1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/>
          <p:nvPr/>
        </p:nvSpPr>
        <p:spPr>
          <a:xfrm>
            <a:off x="1577975" y="2689934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 dirty="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#01</a:t>
            </a:r>
            <a:endParaRPr dirty="0"/>
          </a:p>
        </p:txBody>
      </p:sp>
      <p:sp>
        <p:nvSpPr>
          <p:cNvPr id="186" name="Google Shape;186;p10"/>
          <p:cNvSpPr txBox="1"/>
          <p:nvPr/>
        </p:nvSpPr>
        <p:spPr>
          <a:xfrm>
            <a:off x="5003593" y="2689606"/>
            <a:ext cx="88515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Preguntas</a:t>
            </a:r>
            <a:r>
              <a:rPr lang="en-US" sz="3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sobre la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situación</a:t>
            </a: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académica</a:t>
            </a:r>
            <a:endParaRPr sz="3200" b="1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87" name="Google Shape;187;p10"/>
          <p:cNvGrpSpPr/>
          <p:nvPr/>
        </p:nvGrpSpPr>
        <p:grpSpPr>
          <a:xfrm>
            <a:off x="759162" y="2689606"/>
            <a:ext cx="538489" cy="538491"/>
            <a:chOff x="-2771775" y="66675"/>
            <a:chExt cx="827087" cy="827088"/>
          </a:xfrm>
        </p:grpSpPr>
        <p:sp>
          <p:nvSpPr>
            <p:cNvPr id="188" name="Google Shape;188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0"/>
          <p:cNvSpPr txBox="1"/>
          <p:nvPr/>
        </p:nvSpPr>
        <p:spPr>
          <a:xfrm>
            <a:off x="1641475" y="1309688"/>
            <a:ext cx="1529397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APARTADOS DE LA ENCUESTA DE SALUD MENTAL</a:t>
            </a:r>
            <a:endParaRPr/>
          </a:p>
        </p:txBody>
      </p:sp>
      <p:sp>
        <p:nvSpPr>
          <p:cNvPr id="191" name="Google Shape;191;p10"/>
          <p:cNvSpPr/>
          <p:nvPr/>
        </p:nvSpPr>
        <p:spPr>
          <a:xfrm>
            <a:off x="1427163" y="1260475"/>
            <a:ext cx="150812" cy="903288"/>
          </a:xfrm>
          <a:prstGeom prst="rect">
            <a:avLst/>
          </a:prstGeom>
          <a:solidFill>
            <a:srgbClr val="2F3A49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1502569" y="3704751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#02</a:t>
            </a:r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5003592" y="3791659"/>
            <a:ext cx="13387939" cy="164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CUESTIONARIO DE FORTALEZAS Y DEBILIDADES. SDQ</a:t>
            </a:r>
            <a:r>
              <a:rPr lang="en-US" sz="3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(Goodman)</a:t>
            </a:r>
            <a:r>
              <a:rPr lang="en-US" sz="32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94" name="Google Shape;194;p10"/>
          <p:cNvGrpSpPr/>
          <p:nvPr/>
        </p:nvGrpSpPr>
        <p:grpSpPr>
          <a:xfrm>
            <a:off x="755858" y="3704751"/>
            <a:ext cx="538489" cy="538491"/>
            <a:chOff x="-2771775" y="66675"/>
            <a:chExt cx="827087" cy="827088"/>
          </a:xfrm>
        </p:grpSpPr>
        <p:sp>
          <p:nvSpPr>
            <p:cNvPr id="195" name="Google Shape;195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0"/>
          <p:cNvSpPr txBox="1"/>
          <p:nvPr/>
        </p:nvSpPr>
        <p:spPr>
          <a:xfrm>
            <a:off x="1672121" y="5687444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#03</a:t>
            </a:r>
            <a:endParaRPr/>
          </a:p>
        </p:txBody>
      </p:sp>
      <p:sp>
        <p:nvSpPr>
          <p:cNvPr id="198" name="Google Shape;198;p10"/>
          <p:cNvSpPr txBox="1"/>
          <p:nvPr/>
        </p:nvSpPr>
        <p:spPr>
          <a:xfrm>
            <a:off x="5163344" y="5687998"/>
            <a:ext cx="124291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LISTADO DE SÍNTOMAS BREVE. LSB-50 </a:t>
            </a:r>
            <a:r>
              <a:rPr lang="en-US" sz="3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(Abuín y de Rivera)</a:t>
            </a:r>
            <a:endParaRPr sz="32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99" name="Google Shape;199;p10"/>
          <p:cNvGrpSpPr/>
          <p:nvPr/>
        </p:nvGrpSpPr>
        <p:grpSpPr>
          <a:xfrm>
            <a:off x="822662" y="5647550"/>
            <a:ext cx="538489" cy="538491"/>
            <a:chOff x="-2771775" y="66675"/>
            <a:chExt cx="827087" cy="827088"/>
          </a:xfrm>
        </p:grpSpPr>
        <p:sp>
          <p:nvSpPr>
            <p:cNvPr id="200" name="Google Shape;200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0"/>
          <p:cNvSpPr/>
          <p:nvPr/>
        </p:nvSpPr>
        <p:spPr>
          <a:xfrm>
            <a:off x="1943098" y="4433530"/>
            <a:ext cx="1644843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Síntomas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emocionales - Problemas de conducta, </a:t>
            </a: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Hiperactividad-inatención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, Problemas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de </a:t>
            </a: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relación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con los </a:t>
            </a: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iguales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Dificultades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Totales</a:t>
            </a:r>
            <a:r>
              <a:rPr lang="en-US" sz="32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, Conducta prosocial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1965652" y="6337791"/>
            <a:ext cx="1651118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Psicorreactividad, Hipersensibilidad, Obsesión-compulsion,  Ansiedad, Hostilidad, Somatización, Depresión, Alteraciones del sueño</a:t>
            </a:r>
            <a:endParaRPr sz="32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1726605" y="7664202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#04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5163344" y="7602620"/>
            <a:ext cx="4202112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Riesgo de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autolisis</a:t>
            </a:r>
            <a:endParaRPr sz="3200" b="1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907792" y="7663874"/>
            <a:ext cx="538489" cy="538491"/>
            <a:chOff x="-2771775" y="66675"/>
            <a:chExt cx="827087" cy="827088"/>
          </a:xfrm>
        </p:grpSpPr>
        <p:sp>
          <p:nvSpPr>
            <p:cNvPr id="207" name="Google Shape;207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10"/>
          <p:cNvSpPr txBox="1"/>
          <p:nvPr/>
        </p:nvSpPr>
        <p:spPr>
          <a:xfrm>
            <a:off x="1663459" y="8675890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#05</a:t>
            </a:r>
            <a:endParaRPr/>
          </a:p>
        </p:txBody>
      </p:sp>
      <p:sp>
        <p:nvSpPr>
          <p:cNvPr id="210" name="Google Shape;210;p10"/>
          <p:cNvSpPr txBox="1"/>
          <p:nvPr/>
        </p:nvSpPr>
        <p:spPr>
          <a:xfrm>
            <a:off x="5109955" y="8650452"/>
            <a:ext cx="76577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Asistencia a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servicios</a:t>
            </a: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especializados</a:t>
            </a:r>
            <a:endParaRPr sz="3200" b="1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11" name="Google Shape;211;p10"/>
          <p:cNvGrpSpPr/>
          <p:nvPr/>
        </p:nvGrpSpPr>
        <p:grpSpPr>
          <a:xfrm>
            <a:off x="844646" y="8675562"/>
            <a:ext cx="538489" cy="538491"/>
            <a:chOff x="-2771775" y="66675"/>
            <a:chExt cx="827087" cy="827088"/>
          </a:xfrm>
        </p:grpSpPr>
        <p:sp>
          <p:nvSpPr>
            <p:cNvPr id="212" name="Google Shape;212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0"/>
          <p:cNvSpPr txBox="1"/>
          <p:nvPr/>
        </p:nvSpPr>
        <p:spPr>
          <a:xfrm>
            <a:off x="1663460" y="9664301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#06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5069492" y="9592632"/>
            <a:ext cx="76577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Consumo</a:t>
            </a: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 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psicofármacos</a:t>
            </a:r>
            <a:endParaRPr sz="3200" b="1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216" name="Google Shape;216;p10"/>
          <p:cNvGrpSpPr/>
          <p:nvPr/>
        </p:nvGrpSpPr>
        <p:grpSpPr>
          <a:xfrm>
            <a:off x="844647" y="9663973"/>
            <a:ext cx="538489" cy="538491"/>
            <a:chOff x="-2771775" y="66675"/>
            <a:chExt cx="827087" cy="827088"/>
          </a:xfrm>
        </p:grpSpPr>
        <p:sp>
          <p:nvSpPr>
            <p:cNvPr id="217" name="Google Shape;217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10"/>
          <p:cNvSpPr txBox="1"/>
          <p:nvPr/>
        </p:nvSpPr>
        <p:spPr>
          <a:xfrm>
            <a:off x="1663459" y="10750394"/>
            <a:ext cx="36607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53044"/>
              </a:buClr>
              <a:buSzPts val="3300"/>
              <a:buFont typeface="Arial"/>
              <a:buNone/>
            </a:pPr>
            <a:r>
              <a:rPr lang="en-US" sz="3300">
                <a:solidFill>
                  <a:srgbClr val="D53044"/>
                </a:solidFill>
                <a:latin typeface="Roboto Black"/>
                <a:ea typeface="Roboto Black"/>
                <a:cs typeface="Roboto Black"/>
                <a:sym typeface="Roboto Black"/>
              </a:rPr>
              <a:t>APARTADO #07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5069491" y="10663425"/>
            <a:ext cx="76577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Datos socio-</a:t>
            </a:r>
            <a:r>
              <a:rPr lang="en-US" sz="32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demográficos</a:t>
            </a:r>
            <a:endParaRPr sz="3200" b="1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221" name="Google Shape;221;p10"/>
          <p:cNvGrpSpPr/>
          <p:nvPr/>
        </p:nvGrpSpPr>
        <p:grpSpPr>
          <a:xfrm>
            <a:off x="844646" y="10750066"/>
            <a:ext cx="538489" cy="538491"/>
            <a:chOff x="-2771775" y="66675"/>
            <a:chExt cx="827087" cy="827088"/>
          </a:xfrm>
        </p:grpSpPr>
        <p:sp>
          <p:nvSpPr>
            <p:cNvPr id="222" name="Google Shape;222;p10"/>
            <p:cNvSpPr/>
            <p:nvPr/>
          </p:nvSpPr>
          <p:spPr>
            <a:xfrm>
              <a:off x="-2771775" y="66675"/>
              <a:ext cx="827087" cy="827088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-2538413" y="300038"/>
              <a:ext cx="360362" cy="36036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solidFill>
              <a:srgbClr val="D53044"/>
            </a:solidFill>
            <a:ln>
              <a:noFill/>
            </a:ln>
          </p:spPr>
          <p:txBody>
            <a:bodyPr spcFirstLastPara="1"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0"/>
          <p:cNvGrpSpPr/>
          <p:nvPr/>
        </p:nvGrpSpPr>
        <p:grpSpPr>
          <a:xfrm>
            <a:off x="14272454" y="8833188"/>
            <a:ext cx="2443163" cy="2459037"/>
            <a:chOff x="3458560" y="4214719"/>
            <a:chExt cx="1628658" cy="1639957"/>
          </a:xfrm>
        </p:grpSpPr>
        <p:cxnSp>
          <p:nvCxnSpPr>
            <p:cNvPr id="225" name="Google Shape;225;p10"/>
            <p:cNvCxnSpPr/>
            <p:nvPr/>
          </p:nvCxnSpPr>
          <p:spPr>
            <a:xfrm>
              <a:off x="5087218" y="4214719"/>
              <a:ext cx="0" cy="163995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10"/>
            <p:cNvCxnSpPr/>
            <p:nvPr/>
          </p:nvCxnSpPr>
          <p:spPr>
            <a:xfrm>
              <a:off x="3458560" y="5205681"/>
              <a:ext cx="1264618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227" name="Google Shape;227;p10"/>
          <p:cNvSpPr txBox="1"/>
          <p:nvPr/>
        </p:nvSpPr>
        <p:spPr>
          <a:xfrm>
            <a:off x="14185232" y="9870999"/>
            <a:ext cx="2271048" cy="138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75" rIns="137125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Lanzamiento</a:t>
            </a:r>
            <a:endParaRPr sz="2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11 de marzo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de 2024</a:t>
            </a:r>
            <a:endParaRPr/>
          </a:p>
        </p:txBody>
      </p:sp>
      <p:grpSp>
        <p:nvGrpSpPr>
          <p:cNvPr id="228" name="Google Shape;228;p10"/>
          <p:cNvGrpSpPr/>
          <p:nvPr/>
        </p:nvGrpSpPr>
        <p:grpSpPr>
          <a:xfrm>
            <a:off x="14999744" y="8242052"/>
            <a:ext cx="664446" cy="715314"/>
            <a:chOff x="12590092" y="4926753"/>
            <a:chExt cx="550163" cy="592282"/>
          </a:xfrm>
        </p:grpSpPr>
        <p:sp>
          <p:nvSpPr>
            <p:cNvPr id="229" name="Google Shape;229;p10"/>
            <p:cNvSpPr/>
            <p:nvPr/>
          </p:nvSpPr>
          <p:spPr>
            <a:xfrm>
              <a:off x="12590092" y="4926753"/>
              <a:ext cx="550163" cy="592282"/>
            </a:xfrm>
            <a:custGeom>
              <a:avLst/>
              <a:gdLst/>
              <a:ahLst/>
              <a:cxnLst/>
              <a:rect l="l" t="t" r="r" b="b"/>
              <a:pathLst>
                <a:path w="520" h="560" extrusionOk="0">
                  <a:moveTo>
                    <a:pt x="460" y="47"/>
                  </a:moveTo>
                  <a:lnTo>
                    <a:pt x="460" y="47"/>
                  </a:lnTo>
                  <a:cubicBezTo>
                    <a:pt x="431" y="47"/>
                    <a:pt x="431" y="47"/>
                    <a:pt x="431" y="47"/>
                  </a:cubicBezTo>
                  <a:cubicBezTo>
                    <a:pt x="431" y="29"/>
                    <a:pt x="431" y="29"/>
                    <a:pt x="431" y="29"/>
                  </a:cubicBezTo>
                  <a:cubicBezTo>
                    <a:pt x="431" y="12"/>
                    <a:pt x="420" y="0"/>
                    <a:pt x="402" y="0"/>
                  </a:cubicBezTo>
                  <a:cubicBezTo>
                    <a:pt x="390" y="0"/>
                    <a:pt x="379" y="12"/>
                    <a:pt x="379" y="29"/>
                  </a:cubicBezTo>
                  <a:cubicBezTo>
                    <a:pt x="379" y="47"/>
                    <a:pt x="379" y="47"/>
                    <a:pt x="379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6" y="12"/>
                    <a:pt x="274" y="0"/>
                    <a:pt x="262" y="0"/>
                  </a:cubicBezTo>
                  <a:cubicBezTo>
                    <a:pt x="245" y="0"/>
                    <a:pt x="233" y="12"/>
                    <a:pt x="233" y="29"/>
                  </a:cubicBezTo>
                  <a:cubicBezTo>
                    <a:pt x="233" y="47"/>
                    <a:pt x="233" y="47"/>
                    <a:pt x="233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46" y="12"/>
                    <a:pt x="128" y="0"/>
                    <a:pt x="117" y="0"/>
                  </a:cubicBezTo>
                  <a:cubicBezTo>
                    <a:pt x="99" y="0"/>
                    <a:pt x="87" y="12"/>
                    <a:pt x="87" y="29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29" y="47"/>
                    <a:pt x="0" y="70"/>
                    <a:pt x="0" y="105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0" y="536"/>
                    <a:pt x="29" y="559"/>
                    <a:pt x="58" y="559"/>
                  </a:cubicBezTo>
                  <a:cubicBezTo>
                    <a:pt x="460" y="559"/>
                    <a:pt x="460" y="559"/>
                    <a:pt x="460" y="559"/>
                  </a:cubicBezTo>
                  <a:cubicBezTo>
                    <a:pt x="495" y="559"/>
                    <a:pt x="519" y="536"/>
                    <a:pt x="519" y="501"/>
                  </a:cubicBezTo>
                  <a:cubicBezTo>
                    <a:pt x="519" y="105"/>
                    <a:pt x="519" y="105"/>
                    <a:pt x="519" y="105"/>
                  </a:cubicBezTo>
                  <a:cubicBezTo>
                    <a:pt x="519" y="70"/>
                    <a:pt x="495" y="47"/>
                    <a:pt x="460" y="47"/>
                  </a:cubicBezTo>
                  <a:close/>
                  <a:moveTo>
                    <a:pt x="460" y="501"/>
                  </a:moveTo>
                  <a:lnTo>
                    <a:pt x="460" y="501"/>
                  </a:lnTo>
                  <a:cubicBezTo>
                    <a:pt x="58" y="501"/>
                    <a:pt x="58" y="501"/>
                    <a:pt x="58" y="501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140"/>
                    <a:pt x="99" y="152"/>
                    <a:pt x="117" y="152"/>
                  </a:cubicBezTo>
                  <a:cubicBezTo>
                    <a:pt x="128" y="152"/>
                    <a:pt x="146" y="140"/>
                    <a:pt x="146" y="128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28"/>
                    <a:pt x="233" y="128"/>
                    <a:pt x="233" y="128"/>
                  </a:cubicBezTo>
                  <a:cubicBezTo>
                    <a:pt x="233" y="140"/>
                    <a:pt x="245" y="152"/>
                    <a:pt x="262" y="152"/>
                  </a:cubicBezTo>
                  <a:cubicBezTo>
                    <a:pt x="274" y="152"/>
                    <a:pt x="286" y="140"/>
                    <a:pt x="286" y="128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379" y="105"/>
                    <a:pt x="379" y="105"/>
                    <a:pt x="379" y="105"/>
                  </a:cubicBezTo>
                  <a:cubicBezTo>
                    <a:pt x="379" y="128"/>
                    <a:pt x="379" y="128"/>
                    <a:pt x="379" y="128"/>
                  </a:cubicBezTo>
                  <a:cubicBezTo>
                    <a:pt x="379" y="140"/>
                    <a:pt x="390" y="152"/>
                    <a:pt x="402" y="152"/>
                  </a:cubicBezTo>
                  <a:cubicBezTo>
                    <a:pt x="420" y="152"/>
                    <a:pt x="431" y="140"/>
                    <a:pt x="431" y="128"/>
                  </a:cubicBezTo>
                  <a:cubicBezTo>
                    <a:pt x="431" y="105"/>
                    <a:pt x="431" y="105"/>
                    <a:pt x="431" y="105"/>
                  </a:cubicBezTo>
                  <a:cubicBezTo>
                    <a:pt x="460" y="105"/>
                    <a:pt x="460" y="105"/>
                    <a:pt x="460" y="105"/>
                  </a:cubicBezTo>
                  <a:lnTo>
                    <a:pt x="460" y="501"/>
                  </a:lnTo>
                  <a:close/>
                </a:path>
              </a:pathLst>
            </a:custGeom>
            <a:solidFill>
              <a:srgbClr val="7C8185"/>
            </a:solidFill>
            <a:ln>
              <a:noFill/>
            </a:ln>
          </p:spPr>
          <p:txBody>
            <a:bodyPr spcFirstLastPara="1" wrap="square" lIns="114250" tIns="57125" rIns="114250" bIns="571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2711313" y="5150605"/>
              <a:ext cx="307720" cy="228519"/>
            </a:xfrm>
            <a:custGeom>
              <a:avLst/>
              <a:gdLst/>
              <a:ahLst/>
              <a:cxnLst/>
              <a:rect l="l" t="t" r="r" b="b"/>
              <a:pathLst>
                <a:path w="292" h="216" extrusionOk="0">
                  <a:moveTo>
                    <a:pt x="256" y="6"/>
                  </a:moveTo>
                  <a:lnTo>
                    <a:pt x="256" y="6"/>
                  </a:lnTo>
                  <a:cubicBezTo>
                    <a:pt x="250" y="0"/>
                    <a:pt x="244" y="0"/>
                    <a:pt x="239" y="6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4" y="140"/>
                    <a:pt x="99" y="140"/>
                    <a:pt x="93" y="134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0" y="81"/>
                    <a:pt x="35" y="81"/>
                    <a:pt x="29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0" y="128"/>
                    <a:pt x="0" y="134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81" y="215"/>
                    <a:pt x="87" y="215"/>
                    <a:pt x="93" y="215"/>
                  </a:cubicBezTo>
                  <a:cubicBezTo>
                    <a:pt x="110" y="215"/>
                    <a:pt x="110" y="215"/>
                    <a:pt x="110" y="215"/>
                  </a:cubicBezTo>
                  <a:cubicBezTo>
                    <a:pt x="116" y="215"/>
                    <a:pt x="122" y="215"/>
                    <a:pt x="128" y="210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91" y="46"/>
                    <a:pt x="291" y="41"/>
                    <a:pt x="285" y="35"/>
                  </a:cubicBezTo>
                  <a:lnTo>
                    <a:pt x="256" y="6"/>
                  </a:lnTo>
                </a:path>
              </a:pathLst>
            </a:custGeom>
            <a:solidFill>
              <a:srgbClr val="7C8185"/>
            </a:solidFill>
            <a:ln>
              <a:noFill/>
            </a:ln>
          </p:spPr>
          <p:txBody>
            <a:bodyPr spcFirstLastPara="1" wrap="square" lIns="114250" tIns="57125" rIns="114250" bIns="571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1" name="Google Shape;231;p10"/>
          <p:cNvCxnSpPr/>
          <p:nvPr/>
        </p:nvCxnSpPr>
        <p:spPr>
          <a:xfrm>
            <a:off x="14270868" y="9485711"/>
            <a:ext cx="189865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32" name="Google Shape;232;p10"/>
          <p:cNvSpPr/>
          <p:nvPr/>
        </p:nvSpPr>
        <p:spPr>
          <a:xfrm>
            <a:off x="13855148" y="7663874"/>
            <a:ext cx="2860470" cy="36246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lizarin Light">
      <a:dk1>
        <a:srgbClr val="737572"/>
      </a:dk1>
      <a:lt1>
        <a:srgbClr val="FFFFFF"/>
      </a:lt1>
      <a:dk2>
        <a:srgbClr val="E92C30"/>
      </a:dk2>
      <a:lt2>
        <a:srgbClr val="FFFFFF"/>
      </a:lt2>
      <a:accent1>
        <a:srgbClr val="DB342D"/>
      </a:accent1>
      <a:accent2>
        <a:srgbClr val="7C8185"/>
      </a:accent2>
      <a:accent3>
        <a:srgbClr val="DB342D"/>
      </a:accent3>
      <a:accent4>
        <a:srgbClr val="7C8185"/>
      </a:accent4>
      <a:accent5>
        <a:srgbClr val="DB342D"/>
      </a:accent5>
      <a:accent6>
        <a:srgbClr val="7C8185"/>
      </a:accent6>
      <a:hlink>
        <a:srgbClr val="DB342D"/>
      </a:hlink>
      <a:folHlink>
        <a:srgbClr val="FF60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Alizarin Light">
      <a:dk1>
        <a:srgbClr val="737572"/>
      </a:dk1>
      <a:lt1>
        <a:srgbClr val="FFFFFF"/>
      </a:lt1>
      <a:dk2>
        <a:srgbClr val="E92C30"/>
      </a:dk2>
      <a:lt2>
        <a:srgbClr val="FFFFFF"/>
      </a:lt2>
      <a:accent1>
        <a:srgbClr val="DB342D"/>
      </a:accent1>
      <a:accent2>
        <a:srgbClr val="7C8185"/>
      </a:accent2>
      <a:accent3>
        <a:srgbClr val="DB342D"/>
      </a:accent3>
      <a:accent4>
        <a:srgbClr val="7C8185"/>
      </a:accent4>
      <a:accent5>
        <a:srgbClr val="DB342D"/>
      </a:accent5>
      <a:accent6>
        <a:srgbClr val="7C8185"/>
      </a:accent6>
      <a:hlink>
        <a:srgbClr val="DB342D"/>
      </a:hlink>
      <a:folHlink>
        <a:srgbClr val="FF60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1994</Words>
  <Application>Microsoft Macintosh PowerPoint</Application>
  <PresentationFormat>Personalizado</PresentationFormat>
  <Paragraphs>265</Paragraphs>
  <Slides>45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45</vt:i4>
      </vt:variant>
    </vt:vector>
  </HeadingPairs>
  <TitlesOfParts>
    <vt:vector size="62" baseType="lpstr">
      <vt:lpstr>Tahoma</vt:lpstr>
      <vt:lpstr>Belleza</vt:lpstr>
      <vt:lpstr>Roboto</vt:lpstr>
      <vt:lpstr>Noto Sans Symbols</vt:lpstr>
      <vt:lpstr>Calibri</vt:lpstr>
      <vt:lpstr>Roboto Light</vt:lpstr>
      <vt:lpstr>Basic</vt:lpstr>
      <vt:lpstr>Roboto Medium</vt:lpstr>
      <vt:lpstr>Times New Roman</vt:lpstr>
      <vt:lpstr>Arial</vt:lpstr>
      <vt:lpstr>Garamond</vt:lpstr>
      <vt:lpstr>Helvetica Neue</vt:lpstr>
      <vt:lpstr>Avenir Next LT Pro Demi</vt:lpstr>
      <vt:lpstr>Roboto Black</vt:lpstr>
      <vt:lpstr>Office Theme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Ángel Rodríguez Valverde</dc:creator>
  <cp:lastModifiedBy>María Fernández Cabezas</cp:lastModifiedBy>
  <cp:revision>13</cp:revision>
  <dcterms:created xsi:type="dcterms:W3CDTF">2017-04-03T06:52:49Z</dcterms:created>
  <dcterms:modified xsi:type="dcterms:W3CDTF">2024-10-10T07:15:54Z</dcterms:modified>
</cp:coreProperties>
</file>